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5"/>
  </p:notesMasterIdLst>
  <p:sldIdLst>
    <p:sldId id="256" r:id="rId2"/>
    <p:sldId id="288" r:id="rId3"/>
    <p:sldId id="296" r:id="rId4"/>
    <p:sldId id="295" r:id="rId5"/>
    <p:sldId id="293" r:id="rId6"/>
    <p:sldId id="297" r:id="rId7"/>
    <p:sldId id="310" r:id="rId8"/>
    <p:sldId id="311" r:id="rId9"/>
    <p:sldId id="312" r:id="rId10"/>
    <p:sldId id="313" r:id="rId11"/>
    <p:sldId id="314" r:id="rId12"/>
    <p:sldId id="292" r:id="rId13"/>
    <p:sldId id="301" r:id="rId14"/>
    <p:sldId id="302" r:id="rId15"/>
    <p:sldId id="300" r:id="rId16"/>
    <p:sldId id="304" r:id="rId17"/>
    <p:sldId id="305" r:id="rId18"/>
    <p:sldId id="306" r:id="rId19"/>
    <p:sldId id="299" r:id="rId20"/>
    <p:sldId id="309" r:id="rId21"/>
    <p:sldId id="298" r:id="rId22"/>
    <p:sldId id="303" r:id="rId23"/>
    <p:sldId id="286"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EF7E23"/>
    <a:srgbClr val="F9B233"/>
    <a:srgbClr val="4FB0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486"/>
    <p:restoredTop sz="94677"/>
  </p:normalViewPr>
  <p:slideViewPr>
    <p:cSldViewPr snapToGrid="0" snapToObjects="1">
      <p:cViewPr varScale="1">
        <p:scale>
          <a:sx n="111" d="100"/>
          <a:sy n="111" d="100"/>
        </p:scale>
        <p:origin x="22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4F0456-F1FB-314C-9DD5-7AF5613D9477}" type="datetimeFigureOut">
              <a:rPr lang="fr-FR" smtClean="0"/>
              <a:t>16/11/2021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AC6671-C972-2A47-843E-B30B34236CCA}" type="slidenum">
              <a:rPr lang="fr-FR" smtClean="0"/>
              <a:t>‹N°›</a:t>
            </a:fld>
            <a:endParaRPr lang="fr-FR"/>
          </a:p>
        </p:txBody>
      </p:sp>
    </p:spTree>
    <p:extLst>
      <p:ext uri="{BB962C8B-B14F-4D97-AF65-F5344CB8AC3E}">
        <p14:creationId xmlns:p14="http://schemas.microsoft.com/office/powerpoint/2010/main" val="113205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Cliquez et modifiez le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a:t>Séminaire de lancement I Ouagadougou I 25 au 29 janvier 2021 I Joël BLIN</a:t>
            </a:r>
          </a:p>
        </p:txBody>
      </p:sp>
      <p:sp>
        <p:nvSpPr>
          <p:cNvPr id="6" name="Espace réservé du numéro de diapositive 5"/>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173116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a:t>Séminaire de lancement I Ouagadougou I 25 au 29 janvier 2021 I Joël BLIN</a:t>
            </a:r>
          </a:p>
        </p:txBody>
      </p:sp>
      <p:sp>
        <p:nvSpPr>
          <p:cNvPr id="6" name="Espace réservé du numéro de diapositive 5"/>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1749283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a:t>Séminaire de lancement I Ouagadougou I 25 au 29 janvier 2021 I Joël BLIN</a:t>
            </a:r>
          </a:p>
        </p:txBody>
      </p:sp>
      <p:sp>
        <p:nvSpPr>
          <p:cNvPr id="6" name="Espace réservé du numéro de diapositive 5"/>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115714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a:t>Séminaire de lancement I Ouagadougou I 25 au 29 janvier 2021 I Joël BLIN</a:t>
            </a:r>
          </a:p>
        </p:txBody>
      </p:sp>
      <p:sp>
        <p:nvSpPr>
          <p:cNvPr id="6" name="Espace réservé du numéro de diapositive 5"/>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153478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Cliquez et modifiez le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r>
              <a:rPr lang="fr-FR"/>
              <a:t>Séminaire de lancement I Ouagadougou I 25 au 29 janvier 2021 I Joël BLIN</a:t>
            </a:r>
          </a:p>
        </p:txBody>
      </p:sp>
      <p:sp>
        <p:nvSpPr>
          <p:cNvPr id="6" name="Espace réservé du numéro de diapositive 5"/>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1626417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a:t>Séminaire de lancement I Ouagadougou I 25 au 29 janvier 2021 I Joël BLIN</a:t>
            </a:r>
          </a:p>
        </p:txBody>
      </p:sp>
      <p:sp>
        <p:nvSpPr>
          <p:cNvPr id="7" name="Espace réservé du numéro de diapositive 6"/>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2035181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Cliquez et modifiez le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r>
              <a:rPr lang="fr-FR"/>
              <a:t>Séminaire de lancement I Ouagadougou I 25 au 29 janvier 2021 I Joël BLIN</a:t>
            </a:r>
          </a:p>
        </p:txBody>
      </p:sp>
      <p:sp>
        <p:nvSpPr>
          <p:cNvPr id="9" name="Espace réservé du numéro de diapositive 8"/>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171991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r>
              <a:rPr lang="fr-FR"/>
              <a:t>Séminaire de lancement I Ouagadougou I 25 au 29 janvier 2021 I Joël BLIN</a:t>
            </a:r>
          </a:p>
        </p:txBody>
      </p:sp>
      <p:sp>
        <p:nvSpPr>
          <p:cNvPr id="5" name="Espace réservé du numéro de diapositive 4"/>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147126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r>
              <a:rPr lang="fr-FR"/>
              <a:t>Séminaire de lancement I Ouagadougou I 25 au 29 janvier 2021 I Joël BLIN</a:t>
            </a:r>
          </a:p>
        </p:txBody>
      </p:sp>
      <p:sp>
        <p:nvSpPr>
          <p:cNvPr id="4" name="Espace réservé du numéro de diapositive 3"/>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99991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Cliquez et modifiez le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a:t>Séminaire de lancement I Ouagadougou I 25 au 29 janvier 2021 I Joël BLIN</a:t>
            </a:r>
          </a:p>
        </p:txBody>
      </p:sp>
      <p:sp>
        <p:nvSpPr>
          <p:cNvPr id="7" name="Espace réservé du numéro de diapositive 6"/>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1461110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Cliquez et modifiez le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r>
              <a:rPr lang="fr-FR"/>
              <a:t>Séminaire de lancement I Ouagadougou I 25 au 29 janvier 2021 I Joël BLIN</a:t>
            </a:r>
          </a:p>
        </p:txBody>
      </p:sp>
      <p:sp>
        <p:nvSpPr>
          <p:cNvPr id="7" name="Espace réservé du numéro de diapositive 6"/>
          <p:cNvSpPr>
            <a:spLocks noGrp="1"/>
          </p:cNvSpPr>
          <p:nvPr>
            <p:ph type="sldNum" sz="quarter" idx="12"/>
          </p:nvPr>
        </p:nvSpPr>
        <p:spPr/>
        <p:txBody>
          <a:bodyPr/>
          <a:lstStyle/>
          <a:p>
            <a:fld id="{86F68DE1-4709-5341-8EB2-4EC8F010F614}" type="slidenum">
              <a:rPr lang="fr-FR" smtClean="0"/>
              <a:t>‹N°›</a:t>
            </a:fld>
            <a:endParaRPr lang="fr-FR"/>
          </a:p>
        </p:txBody>
      </p:sp>
    </p:spTree>
    <p:extLst>
      <p:ext uri="{BB962C8B-B14F-4D97-AF65-F5344CB8AC3E}">
        <p14:creationId xmlns:p14="http://schemas.microsoft.com/office/powerpoint/2010/main" val="401695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Séminaire de lancement I Ouagadougou I 25 au 29 janvier 2021 I Joël BLIN</a:t>
            </a: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F68DE1-4709-5341-8EB2-4EC8F010F614}" type="slidenum">
              <a:rPr lang="fr-FR" smtClean="0"/>
              <a:t>‹N°›</a:t>
            </a:fld>
            <a:endParaRPr lang="fr-FR"/>
          </a:p>
        </p:txBody>
      </p:sp>
    </p:spTree>
    <p:extLst>
      <p:ext uri="{BB962C8B-B14F-4D97-AF65-F5344CB8AC3E}">
        <p14:creationId xmlns:p14="http://schemas.microsoft.com/office/powerpoint/2010/main" val="1873129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localhost/Users/Nathalie/Documents/Documents/En%20cours/Cirad/20-12-38_PPT_Biostar/Docs_PPT/DOCS_PPT_DEF/PIED_COUV_VERT_ppt.png"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2" r:link="rId3">
            <a:extLst>
              <a:ext uri="{28A0092B-C50C-407E-A947-70E740481C1C}">
                <a14:useLocalDpi xmlns:a14="http://schemas.microsoft.com/office/drawing/2010/main" val="0"/>
              </a:ext>
            </a:extLst>
          </a:blip>
          <a:stretch>
            <a:fillRect/>
          </a:stretch>
        </p:blipFill>
        <p:spPr>
          <a:xfrm>
            <a:off x="0" y="5802646"/>
            <a:ext cx="12192000" cy="1065186"/>
          </a:xfrm>
          <a:prstGeom prst="rect">
            <a:avLst/>
          </a:prstGeom>
        </p:spPr>
      </p:pic>
      <p:sp>
        <p:nvSpPr>
          <p:cNvPr id="2" name="Titre 1"/>
          <p:cNvSpPr>
            <a:spLocks noGrp="1"/>
          </p:cNvSpPr>
          <p:nvPr>
            <p:ph type="ctrTitle"/>
          </p:nvPr>
        </p:nvSpPr>
        <p:spPr>
          <a:xfrm>
            <a:off x="245461" y="2416443"/>
            <a:ext cx="11125544" cy="1383516"/>
          </a:xfrm>
        </p:spPr>
        <p:txBody>
          <a:bodyPr>
            <a:normAutofit fontScale="90000"/>
          </a:bodyPr>
          <a:lstStyle/>
          <a:p>
            <a:r>
              <a:rPr lang="fr-FR" sz="4300" b="1" dirty="0">
                <a:latin typeface="Arial" charset="0"/>
                <a:ea typeface="Arial" charset="0"/>
                <a:cs typeface="Arial" charset="0"/>
              </a:rPr>
              <a:t>La confiance entre les scientifiques et les sociétés en Afrique: évolution et perspectives</a:t>
            </a:r>
            <a:endParaRPr lang="fr-FR" sz="4300" dirty="0">
              <a:latin typeface="Arial" charset="0"/>
              <a:ea typeface="Arial" charset="0"/>
              <a:cs typeface="Arial" charset="0"/>
            </a:endParaRPr>
          </a:p>
        </p:txBody>
      </p:sp>
      <p:sp>
        <p:nvSpPr>
          <p:cNvPr id="3" name="Sous-titre 2"/>
          <p:cNvSpPr>
            <a:spLocks noGrp="1"/>
          </p:cNvSpPr>
          <p:nvPr>
            <p:ph type="subTitle" idx="1"/>
          </p:nvPr>
        </p:nvSpPr>
        <p:spPr>
          <a:xfrm>
            <a:off x="1316590" y="4446244"/>
            <a:ext cx="9144000" cy="927729"/>
          </a:xfrm>
        </p:spPr>
        <p:txBody>
          <a:bodyPr>
            <a:normAutofit fontScale="92500" lnSpcReduction="10000"/>
          </a:bodyPr>
          <a:lstStyle/>
          <a:p>
            <a:r>
              <a:rPr lang="fr-FR" sz="2000" b="1" dirty="0">
                <a:solidFill>
                  <a:srgbClr val="EF7E23"/>
                </a:solidFill>
                <a:latin typeface="Arial" charset="0"/>
                <a:ea typeface="Arial" charset="0"/>
                <a:cs typeface="Arial" charset="0"/>
              </a:rPr>
              <a:t>Visioconférence organisée par le Groupement pour l'étude de la mondialisation et du développement </a:t>
            </a:r>
          </a:p>
          <a:p>
            <a:r>
              <a:rPr lang="fr-FR" sz="2000" b="1" dirty="0">
                <a:solidFill>
                  <a:srgbClr val="EF7E23"/>
                </a:solidFill>
                <a:latin typeface="Arial" charset="0"/>
                <a:ea typeface="Arial" charset="0"/>
                <a:cs typeface="Arial" charset="0"/>
              </a:rPr>
              <a:t>GEMDEV</a:t>
            </a:r>
          </a:p>
        </p:txBody>
      </p:sp>
      <p:sp>
        <p:nvSpPr>
          <p:cNvPr id="6" name="ZoneTexte 5"/>
          <p:cNvSpPr txBox="1"/>
          <p:nvPr/>
        </p:nvSpPr>
        <p:spPr>
          <a:xfrm>
            <a:off x="820994" y="6246608"/>
            <a:ext cx="10550011" cy="430887"/>
          </a:xfrm>
          <a:prstGeom prst="rect">
            <a:avLst/>
          </a:prstGeom>
          <a:noFill/>
        </p:spPr>
        <p:txBody>
          <a:bodyPr wrap="square" rtlCol="0">
            <a:spAutoFit/>
          </a:bodyPr>
          <a:lstStyle/>
          <a:p>
            <a:pPr algn="ctr"/>
            <a:r>
              <a:rPr lang="fr-FR" sz="2200" dirty="0" err="1">
                <a:solidFill>
                  <a:schemeClr val="bg1"/>
                </a:solidFill>
              </a:rPr>
              <a:t>Wébinaire</a:t>
            </a:r>
            <a:r>
              <a:rPr lang="fr-FR" sz="2200" dirty="0">
                <a:solidFill>
                  <a:schemeClr val="bg1"/>
                </a:solidFill>
              </a:rPr>
              <a:t> </a:t>
            </a:r>
            <a:r>
              <a:rPr lang="fr-FR" sz="2200" b="1" dirty="0">
                <a:solidFill>
                  <a:srgbClr val="F9B233"/>
                </a:solidFill>
              </a:rPr>
              <a:t>I</a:t>
            </a:r>
            <a:r>
              <a:rPr lang="fr-FR" sz="2200" dirty="0">
                <a:solidFill>
                  <a:schemeClr val="bg1"/>
                </a:solidFill>
              </a:rPr>
              <a:t> Online </a:t>
            </a:r>
            <a:r>
              <a:rPr lang="fr-FR" sz="2200" b="1" dirty="0">
                <a:solidFill>
                  <a:srgbClr val="F9B233"/>
                </a:solidFill>
              </a:rPr>
              <a:t>I</a:t>
            </a:r>
            <a:r>
              <a:rPr lang="fr-FR" sz="2200" dirty="0">
                <a:solidFill>
                  <a:schemeClr val="bg1"/>
                </a:solidFill>
              </a:rPr>
              <a:t> 9 novembre 2021 </a:t>
            </a:r>
            <a:r>
              <a:rPr lang="fr-FR" sz="2200" b="1" dirty="0">
                <a:solidFill>
                  <a:srgbClr val="F9B233"/>
                </a:solidFill>
              </a:rPr>
              <a:t>I</a:t>
            </a:r>
            <a:r>
              <a:rPr lang="fr-FR" sz="2200" dirty="0">
                <a:solidFill>
                  <a:schemeClr val="bg1"/>
                </a:solidFill>
              </a:rPr>
              <a:t> Dr Alioune FALL</a:t>
            </a:r>
          </a:p>
        </p:txBody>
      </p:sp>
      <p:cxnSp>
        <p:nvCxnSpPr>
          <p:cNvPr id="9" name="Connecteur droit 8"/>
          <p:cNvCxnSpPr/>
          <p:nvPr/>
        </p:nvCxnSpPr>
        <p:spPr>
          <a:xfrm>
            <a:off x="5186608" y="4011448"/>
            <a:ext cx="1403965" cy="0"/>
          </a:xfrm>
          <a:prstGeom prst="line">
            <a:avLst/>
          </a:prstGeom>
          <a:ln w="7620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5250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2746" y="295441"/>
            <a:ext cx="10515600" cy="472002"/>
          </a:xfrm>
        </p:spPr>
        <p:txBody>
          <a:bodyPr>
            <a:noAutofit/>
          </a:bodyPr>
          <a:lstStyle/>
          <a:p>
            <a:pPr algn="ctr"/>
            <a:r>
              <a:rPr lang="fr-FR" sz="2600" b="1" dirty="0">
                <a:latin typeface="Arial Narrow" panose="020B0506020102020204" pitchFamily="34" charset="0"/>
                <a:ea typeface="Arial" charset="0"/>
                <a:cs typeface="Arial" charset="0"/>
              </a:rPr>
              <a:t>CRE, CNS et Bases-centres du CORAF en Afrique de l’Ouest</a:t>
            </a:r>
          </a:p>
        </p:txBody>
      </p:sp>
      <p:pic>
        <p:nvPicPr>
          <p:cNvPr id="5" name="Image 4"/>
          <p:cNvPicPr>
            <a:picLocks noChangeAspect="1"/>
          </p:cNvPicPr>
          <p:nvPr/>
        </p:nvPicPr>
        <p:blipFill>
          <a:blip r:embed="rId2"/>
          <a:stretch>
            <a:fillRect/>
          </a:stretch>
        </p:blipFill>
        <p:spPr>
          <a:xfrm>
            <a:off x="2570742" y="953039"/>
            <a:ext cx="7411019" cy="5596957"/>
          </a:xfrm>
          <a:prstGeom prst="rect">
            <a:avLst/>
          </a:prstGeom>
        </p:spPr>
      </p:pic>
    </p:spTree>
    <p:extLst>
      <p:ext uri="{BB962C8B-B14F-4D97-AF65-F5344CB8AC3E}">
        <p14:creationId xmlns:p14="http://schemas.microsoft.com/office/powerpoint/2010/main" val="1610190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194" y="1452948"/>
            <a:ext cx="10515600" cy="4351338"/>
          </a:xfrm>
        </p:spPr>
        <p:txBody>
          <a:bodyPr>
            <a:normAutofit lnSpcReduction="10000"/>
          </a:bodyPr>
          <a:lstStyle/>
          <a:p>
            <a:r>
              <a:rPr lang="fr-FR" dirty="0"/>
              <a:t>Travail de proximité au niveau des pays</a:t>
            </a:r>
          </a:p>
          <a:p>
            <a:endParaRPr lang="fr-FR" dirty="0"/>
          </a:p>
          <a:p>
            <a:r>
              <a:rPr lang="fr-FR" dirty="0"/>
              <a:t>Systèmes nationaux de recherche agricole (NARS) qui regroupent tous les acteurs de la recherche (institutions, universités, Académies, fonds locaux pour la recherche) </a:t>
            </a:r>
          </a:p>
          <a:p>
            <a:r>
              <a:rPr lang="fr-FR" dirty="0"/>
              <a:t>NARS sont les membres fondateurs des OSR (CORAF, ASARECA, CCADESA, NARO)</a:t>
            </a:r>
          </a:p>
          <a:p>
            <a:r>
              <a:rPr lang="fr-FR" dirty="0"/>
              <a:t>Création au niveau national de cadres formels de recherche pour le développement : plateforme multi-acteurs, plateforme d’innovations, Cellules R-D, RFCAR, etc.</a:t>
            </a:r>
          </a:p>
          <a:p>
            <a:endParaRPr lang="fr-FR" dirty="0"/>
          </a:p>
        </p:txBody>
      </p:sp>
      <p:sp>
        <p:nvSpPr>
          <p:cNvPr id="5" name="ZoneTexte 4">
            <a:extLst>
              <a:ext uri="{FF2B5EF4-FFF2-40B4-BE49-F238E27FC236}">
                <a16:creationId xmlns:a16="http://schemas.microsoft.com/office/drawing/2014/main" id="{0B8650AE-1542-46BF-9CC3-A37288AF96D3}"/>
              </a:ext>
            </a:extLst>
          </p:cNvPr>
          <p:cNvSpPr txBox="1"/>
          <p:nvPr/>
        </p:nvSpPr>
        <p:spPr>
          <a:xfrm>
            <a:off x="1451081" y="377664"/>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La science, les scientifiques en Afrique</a:t>
            </a:r>
            <a:endParaRPr lang="fr-FR" sz="2400" dirty="0">
              <a:latin typeface="Arial" charset="0"/>
              <a:ea typeface="Arial" charset="0"/>
              <a:cs typeface="Arial" charset="0"/>
            </a:endParaRPr>
          </a:p>
        </p:txBody>
      </p:sp>
      <p:cxnSp>
        <p:nvCxnSpPr>
          <p:cNvPr id="6" name="Connecteur droit 5">
            <a:extLst>
              <a:ext uri="{FF2B5EF4-FFF2-40B4-BE49-F238E27FC236}">
                <a16:creationId xmlns:a16="http://schemas.microsoft.com/office/drawing/2014/main" id="{B809402A-16EF-473F-A407-E861C7FBFE3B}"/>
              </a:ext>
            </a:extLst>
          </p:cNvPr>
          <p:cNvCxnSpPr>
            <a:cxnSpLocks/>
          </p:cNvCxnSpPr>
          <p:nvPr/>
        </p:nvCxnSpPr>
        <p:spPr>
          <a:xfrm>
            <a:off x="1325440"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6F9D704F-E3E6-4957-9F0F-4CF4BBFB441C}"/>
              </a:ext>
            </a:extLst>
          </p:cNvPr>
          <p:cNvCxnSpPr>
            <a:cxnSpLocks/>
          </p:cNvCxnSpPr>
          <p:nvPr/>
        </p:nvCxnSpPr>
        <p:spPr>
          <a:xfrm>
            <a:off x="1325440"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848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141668" y="1374132"/>
            <a:ext cx="11861442" cy="4062651"/>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Cas systèmes d’information </a:t>
            </a:r>
            <a:r>
              <a:rPr lang="fr-FR" sz="2400" b="1" dirty="0" err="1">
                <a:latin typeface="Arial Narrow" panose="020B0506020102020204" pitchFamily="34" charset="0"/>
                <a:ea typeface="Arial" charset="0"/>
                <a:cs typeface="Arial" charset="0"/>
              </a:rPr>
              <a:t>agrométéo</a:t>
            </a:r>
            <a:r>
              <a:rPr lang="fr-FR" sz="2400" b="1" dirty="0">
                <a:latin typeface="Arial Narrow" panose="020B0506020102020204" pitchFamily="34" charset="0"/>
                <a:ea typeface="Arial" charset="0"/>
                <a:cs typeface="Arial" charset="0"/>
              </a:rPr>
              <a:t> au Sénégal : informations climatiques et prévisions saisonnières couplées </a:t>
            </a:r>
            <a:r>
              <a:rPr lang="fr-FR" sz="2400" b="1" dirty="0">
                <a:latin typeface="Arial Narrow" panose="020B0506020102020204" pitchFamily="34" charset="0"/>
                <a:cs typeface="Arial" charset="0"/>
              </a:rPr>
              <a:t>avec les informations sur les nouvelles technologies agricoles</a:t>
            </a:r>
          </a:p>
          <a:p>
            <a:pPr marL="800100" lvl="1"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200" b="1" i="0" dirty="0" err="1">
                <a:solidFill>
                  <a:srgbClr val="7030A0"/>
                </a:solidFill>
                <a:effectLst/>
                <a:latin typeface="Arial Narrow" panose="020B0506020102020204" pitchFamily="34" charset="0"/>
              </a:rPr>
              <a:t>Co-construire</a:t>
            </a:r>
            <a:r>
              <a:rPr lang="fr-FR" sz="2200" b="0" i="0" dirty="0">
                <a:solidFill>
                  <a:srgbClr val="000000"/>
                </a:solidFill>
                <a:effectLst/>
                <a:latin typeface="Arial Narrow" panose="020B0506020102020204" pitchFamily="34" charset="0"/>
              </a:rPr>
              <a:t> avec les producteurs l'information utile et efficace pour booster la productivité</a:t>
            </a:r>
          </a:p>
          <a:p>
            <a:pPr marL="800100" lvl="1"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Identification des besoins des producteurs de la zone en termes d’informations météorologiques, climatiques et d’informations sur les marchés </a:t>
            </a:r>
          </a:p>
          <a:p>
            <a:pPr marL="800100" lvl="1"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 </a:t>
            </a:r>
            <a:r>
              <a:rPr lang="fr-FR" sz="2200" b="1" i="0" dirty="0">
                <a:solidFill>
                  <a:srgbClr val="7030A0"/>
                </a:solidFill>
                <a:effectLst/>
                <a:latin typeface="Arial Narrow" panose="020B0506020102020204" pitchFamily="34" charset="0"/>
              </a:rPr>
              <a:t>Recueil des savoirs et connaissances traditionnelles </a:t>
            </a:r>
            <a:r>
              <a:rPr lang="fr-FR" sz="2200" b="0" i="0" dirty="0">
                <a:solidFill>
                  <a:srgbClr val="000000"/>
                </a:solidFill>
                <a:effectLst/>
                <a:latin typeface="Arial Narrow" panose="020B0506020102020204" pitchFamily="34" charset="0"/>
              </a:rPr>
              <a:t>acquises par les populations en matière de prévisions saisonnières, de pratiques culturales et de gestions des risques agricoles. </a:t>
            </a:r>
            <a:r>
              <a:rPr lang="fr-FR" sz="2200" dirty="0">
                <a:solidFill>
                  <a:srgbClr val="000000"/>
                </a:solidFill>
                <a:latin typeface="Arial Narrow" panose="020B0506020102020204" pitchFamily="34" charset="0"/>
              </a:rPr>
              <a:t>Bien c</a:t>
            </a:r>
            <a:r>
              <a:rPr lang="fr-FR" sz="2200" b="0" i="0" dirty="0">
                <a:solidFill>
                  <a:srgbClr val="000000"/>
                </a:solidFill>
                <a:effectLst/>
                <a:latin typeface="Arial Narrow" panose="020B0506020102020204" pitchFamily="34" charset="0"/>
              </a:rPr>
              <a:t>omprendre d’abord pourquoi les producteurs font ce qu’ils sont</a:t>
            </a:r>
            <a:r>
              <a:rPr lang="fr-FR" sz="2200" dirty="0">
                <a:solidFill>
                  <a:srgbClr val="000000"/>
                </a:solidFill>
                <a:latin typeface="Arial Narrow" panose="020B0506020102020204" pitchFamily="34" charset="0"/>
              </a:rPr>
              <a:t> en train de faire (</a:t>
            </a:r>
            <a:r>
              <a:rPr lang="fr-FR" sz="2200" dirty="0" err="1">
                <a:solidFill>
                  <a:srgbClr val="000000"/>
                </a:solidFill>
                <a:latin typeface="Arial Narrow" panose="020B0506020102020204" pitchFamily="34" charset="0"/>
              </a:rPr>
              <a:t>why</a:t>
            </a:r>
            <a:r>
              <a:rPr lang="fr-FR" sz="2200" dirty="0">
                <a:solidFill>
                  <a:srgbClr val="000000"/>
                </a:solidFill>
                <a:latin typeface="Arial Narrow" panose="020B0506020102020204" pitchFamily="34" charset="0"/>
              </a:rPr>
              <a:t> </a:t>
            </a:r>
            <a:r>
              <a:rPr lang="fr-FR" sz="2200" dirty="0" err="1">
                <a:solidFill>
                  <a:srgbClr val="000000"/>
                </a:solidFill>
                <a:latin typeface="Arial Narrow" panose="020B0506020102020204" pitchFamily="34" charset="0"/>
              </a:rPr>
              <a:t>farmers</a:t>
            </a:r>
            <a:r>
              <a:rPr lang="fr-FR" sz="2200" dirty="0">
                <a:solidFill>
                  <a:srgbClr val="000000"/>
                </a:solidFill>
                <a:latin typeface="Arial Narrow" panose="020B0506020102020204" pitchFamily="34" charset="0"/>
              </a:rPr>
              <a:t> do </a:t>
            </a:r>
            <a:r>
              <a:rPr lang="fr-FR" sz="2200" dirty="0" err="1">
                <a:solidFill>
                  <a:srgbClr val="000000"/>
                </a:solidFill>
                <a:latin typeface="Arial Narrow" panose="020B0506020102020204" pitchFamily="34" charset="0"/>
              </a:rPr>
              <a:t>what</a:t>
            </a:r>
            <a:r>
              <a:rPr lang="fr-FR" sz="2200" dirty="0">
                <a:solidFill>
                  <a:srgbClr val="000000"/>
                </a:solidFill>
                <a:latin typeface="Arial Narrow" panose="020B0506020102020204" pitchFamily="34" charset="0"/>
              </a:rPr>
              <a:t> </a:t>
            </a:r>
            <a:r>
              <a:rPr lang="fr-FR" sz="2200" dirty="0" err="1">
                <a:solidFill>
                  <a:srgbClr val="000000"/>
                </a:solidFill>
                <a:latin typeface="Arial Narrow" panose="020B0506020102020204" pitchFamily="34" charset="0"/>
              </a:rPr>
              <a:t>they</a:t>
            </a:r>
            <a:r>
              <a:rPr lang="fr-FR" sz="2200" dirty="0">
                <a:solidFill>
                  <a:srgbClr val="000000"/>
                </a:solidFill>
                <a:latin typeface="Arial Narrow" panose="020B0506020102020204" pitchFamily="34" charset="0"/>
              </a:rPr>
              <a:t> do)</a:t>
            </a:r>
            <a:endParaRPr lang="fr-FR" sz="2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Formation sur les concepts de base de la prévision saisonnière et météorologique</a:t>
            </a:r>
          </a:p>
          <a:p>
            <a:pPr marL="800100" lvl="1"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Co-construction de la prévision saisonnière (intégration d’indicateurs traditionnels, de pluviomètres, infos scientifiques)					</a:t>
            </a:r>
            <a:endParaRPr lang="fr-FR" sz="2200" dirty="0">
              <a:latin typeface="Arial Narrow" panose="020B0506020102020204" pitchFamily="34" charset="0"/>
              <a:ea typeface="Arial" charset="0"/>
              <a:cs typeface="Arial" charset="0"/>
            </a:endParaRPr>
          </a:p>
        </p:txBody>
      </p:sp>
      <p:sp>
        <p:nvSpPr>
          <p:cNvPr id="14" name="ZoneTexte 13">
            <a:extLst>
              <a:ext uri="{FF2B5EF4-FFF2-40B4-BE49-F238E27FC236}">
                <a16:creationId xmlns:a16="http://schemas.microsoft.com/office/drawing/2014/main" id="{0B8650AE-1542-46BF-9CC3-A37288AF96D3}"/>
              </a:ext>
            </a:extLst>
          </p:cNvPr>
          <p:cNvSpPr txBox="1"/>
          <p:nvPr/>
        </p:nvSpPr>
        <p:spPr>
          <a:xfrm>
            <a:off x="1186695" y="332694"/>
            <a:ext cx="9921016"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49834" y="1331771"/>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4983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pic>
        <p:nvPicPr>
          <p:cNvPr id="6" name="Image 7" descr="Dealy_Focus group.JPG">
            <a:extLst>
              <a:ext uri="{FF2B5EF4-FFF2-40B4-BE49-F238E27FC236}">
                <a16:creationId xmlns:a16="http://schemas.microsoft.com/office/drawing/2014/main" id="{FA178295-A192-4D12-8821-484257184E5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60602" y="5156617"/>
            <a:ext cx="4711923" cy="170138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3">
            <a:extLst>
              <a:ext uri="{FF2B5EF4-FFF2-40B4-BE49-F238E27FC236}">
                <a16:creationId xmlns:a16="http://schemas.microsoft.com/office/drawing/2014/main" id="{2F89CBCD-FB33-4B24-8632-F54A6C481E8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772525" y="4933950"/>
            <a:ext cx="3419475" cy="1924050"/>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0050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725009" y="1588610"/>
            <a:ext cx="10839906" cy="3724096"/>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Cas systèmes d’information </a:t>
            </a:r>
            <a:r>
              <a:rPr lang="fr-FR" sz="2400" b="1" dirty="0" err="1">
                <a:latin typeface="Arial Narrow" panose="020B0506020102020204" pitchFamily="34" charset="0"/>
                <a:ea typeface="Arial" charset="0"/>
                <a:cs typeface="Arial" charset="0"/>
              </a:rPr>
              <a:t>agrométéo</a:t>
            </a:r>
            <a:r>
              <a:rPr lang="fr-FR" sz="2400" b="1" dirty="0">
                <a:latin typeface="Arial Narrow" panose="020B0506020102020204" pitchFamily="34" charset="0"/>
                <a:ea typeface="Arial" charset="0"/>
                <a:cs typeface="Arial" charset="0"/>
              </a:rPr>
              <a:t> au Sénégal :</a:t>
            </a:r>
          </a:p>
          <a:p>
            <a:pPr marL="342900"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1" dirty="0">
                <a:latin typeface="Arial Narrow" panose="020B0606020202030204" pitchFamily="34" charset="0"/>
              </a:rPr>
              <a:t>Élaboration d’un modèle agro-climatique sur les risques agricoles </a:t>
            </a:r>
            <a:r>
              <a:rPr lang="fr-FR" sz="2400" dirty="0">
                <a:latin typeface="Arial Narrow" panose="020B0606020202030204" pitchFamily="34" charset="0"/>
              </a:rPr>
              <a:t>(</a:t>
            </a:r>
            <a:r>
              <a:rPr lang="fr-FR" sz="2200" b="0" i="0" dirty="0">
                <a:solidFill>
                  <a:srgbClr val="000000"/>
                </a:solidFill>
                <a:effectLst/>
                <a:latin typeface="Arial Narrow" panose="020B0506020102020204" pitchFamily="34" charset="0"/>
              </a:rPr>
              <a:t>Estimer la période optimale pour le semis de l’arachide et du niébé, installation des pluies): exemple d’innovation de la recherche</a:t>
            </a:r>
          </a:p>
          <a:p>
            <a:pPr marL="800100" lvl="1" indent="-342900">
              <a:buFont typeface="Wingdings" panose="05000000000000000000" pitchFamily="2" charset="2"/>
              <a:buChar char="v"/>
            </a:pPr>
            <a:r>
              <a:rPr lang="fr-FR" sz="2200" b="1" i="0" dirty="0">
                <a:solidFill>
                  <a:srgbClr val="000000"/>
                </a:solidFill>
                <a:effectLst/>
                <a:latin typeface="Arial Narrow" panose="020B0506020102020204" pitchFamily="34" charset="0"/>
              </a:rPr>
              <a:t>Outils</a:t>
            </a:r>
          </a:p>
          <a:p>
            <a:pPr marL="1257300" lvl="2"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Modèle CLIMAT/ analyse statistique des données historiques (pluviométrie)</a:t>
            </a:r>
          </a:p>
          <a:p>
            <a:pPr marL="1257300" lvl="2"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Paramètres à affiner pour le modèle CLIMAT</a:t>
            </a:r>
          </a:p>
          <a:p>
            <a:pPr marL="1257300" lvl="2"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Condition de semis (quantité d’eau nécessaire- pluie utile)</a:t>
            </a:r>
          </a:p>
          <a:p>
            <a:pPr marL="1257300" lvl="2"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Temps de pause pluviométrique maximale après la levée sans re-semis</a:t>
            </a:r>
          </a:p>
          <a:p>
            <a:pPr marL="1257300" lvl="2" indent="-342900">
              <a:buFont typeface="Wingdings" panose="05000000000000000000" pitchFamily="2" charset="2"/>
              <a:buChar char="v"/>
            </a:pPr>
            <a:r>
              <a:rPr lang="fr-FR" sz="2200" b="0" i="0" dirty="0">
                <a:solidFill>
                  <a:srgbClr val="000000"/>
                </a:solidFill>
                <a:effectLst/>
                <a:latin typeface="Arial Narrow" panose="020B0506020102020204" pitchFamily="34" charset="0"/>
              </a:rPr>
              <a:t>Expérimentation à Bambey				</a:t>
            </a:r>
            <a:endParaRPr lang="fr-FR" sz="2200" dirty="0">
              <a:latin typeface="Arial Narrow" panose="020B0506020102020204" pitchFamily="34" charset="0"/>
              <a:ea typeface="Arial" charset="0"/>
              <a:cs typeface="Arial" charset="0"/>
            </a:endParaRPr>
          </a:p>
        </p:txBody>
      </p:sp>
      <p:sp>
        <p:nvSpPr>
          <p:cNvPr id="14" name="ZoneTexte 13">
            <a:extLst>
              <a:ext uri="{FF2B5EF4-FFF2-40B4-BE49-F238E27FC236}">
                <a16:creationId xmlns:a16="http://schemas.microsoft.com/office/drawing/2014/main" id="{0B8650AE-1542-46BF-9CC3-A37288AF96D3}"/>
              </a:ext>
            </a:extLst>
          </p:cNvPr>
          <p:cNvSpPr txBox="1"/>
          <p:nvPr/>
        </p:nvSpPr>
        <p:spPr>
          <a:xfrm>
            <a:off x="841925" y="227764"/>
            <a:ext cx="10078409"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805064" y="1316925"/>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805064" y="1161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grpSp>
        <p:nvGrpSpPr>
          <p:cNvPr id="11" name="Grouper 6">
            <a:extLst>
              <a:ext uri="{FF2B5EF4-FFF2-40B4-BE49-F238E27FC236}">
                <a16:creationId xmlns:a16="http://schemas.microsoft.com/office/drawing/2014/main" id="{9420C0B8-3AAB-4016-8CC0-D69CB6A264E1}"/>
              </a:ext>
            </a:extLst>
          </p:cNvPr>
          <p:cNvGrpSpPr>
            <a:grpSpLocks/>
          </p:cNvGrpSpPr>
          <p:nvPr/>
        </p:nvGrpSpPr>
        <p:grpSpPr bwMode="auto">
          <a:xfrm>
            <a:off x="2448718" y="5229183"/>
            <a:ext cx="7294563" cy="1590675"/>
            <a:chOff x="13148" y="1990330"/>
            <a:chExt cx="7294498" cy="1590399"/>
          </a:xfrm>
        </p:grpSpPr>
        <p:grpSp>
          <p:nvGrpSpPr>
            <p:cNvPr id="12" name="Grouper 7">
              <a:extLst>
                <a:ext uri="{FF2B5EF4-FFF2-40B4-BE49-F238E27FC236}">
                  <a16:creationId xmlns:a16="http://schemas.microsoft.com/office/drawing/2014/main" id="{A7950BA6-A5A9-44CA-A925-C33243B148E4}"/>
                </a:ext>
              </a:extLst>
            </p:cNvPr>
            <p:cNvGrpSpPr>
              <a:grpSpLocks/>
            </p:cNvGrpSpPr>
            <p:nvPr/>
          </p:nvGrpSpPr>
          <p:grpSpPr bwMode="auto">
            <a:xfrm>
              <a:off x="1973478" y="2302025"/>
              <a:ext cx="915993" cy="855955"/>
              <a:chOff x="4210485" y="4045081"/>
              <a:chExt cx="1213727" cy="980207"/>
            </a:xfrm>
          </p:grpSpPr>
          <p:cxnSp>
            <p:nvCxnSpPr>
              <p:cNvPr id="34" name="Connecteur en arc 27">
                <a:extLst>
                  <a:ext uri="{FF2B5EF4-FFF2-40B4-BE49-F238E27FC236}">
                    <a16:creationId xmlns:a16="http://schemas.microsoft.com/office/drawing/2014/main" id="{1F5F1750-3C7A-478C-9D4C-4DD91B2B223E}"/>
                  </a:ext>
                </a:extLst>
              </p:cNvPr>
              <p:cNvCxnSpPr/>
              <p:nvPr/>
            </p:nvCxnSpPr>
            <p:spPr>
              <a:xfrm rot="16200000" flipH="1">
                <a:off x="4479771" y="4632317"/>
                <a:ext cx="732504" cy="54691"/>
              </a:xfrm>
              <a:prstGeom prst="curvedConnector3">
                <a:avLst/>
              </a:prstGeom>
              <a:ln w="38100" cmpd="sng">
                <a:solidFill>
                  <a:schemeClr val="accent5">
                    <a:lumMod val="50000"/>
                  </a:schemeClr>
                </a:solidFill>
              </a:ln>
            </p:spPr>
            <p:style>
              <a:lnRef idx="2">
                <a:schemeClr val="accent1"/>
              </a:lnRef>
              <a:fillRef idx="0">
                <a:schemeClr val="accent1"/>
              </a:fillRef>
              <a:effectRef idx="1">
                <a:schemeClr val="accent1"/>
              </a:effectRef>
              <a:fontRef idx="minor">
                <a:schemeClr val="tx1"/>
              </a:fontRef>
            </p:style>
          </p:cxnSp>
          <p:cxnSp>
            <p:nvCxnSpPr>
              <p:cNvPr id="35" name="Connecteur en arc 28">
                <a:extLst>
                  <a:ext uri="{FF2B5EF4-FFF2-40B4-BE49-F238E27FC236}">
                    <a16:creationId xmlns:a16="http://schemas.microsoft.com/office/drawing/2014/main" id="{CC8FD3C7-1509-4335-A098-09828BD9F583}"/>
                  </a:ext>
                </a:extLst>
              </p:cNvPr>
              <p:cNvCxnSpPr/>
              <p:nvPr/>
            </p:nvCxnSpPr>
            <p:spPr>
              <a:xfrm rot="10800000" flipV="1">
                <a:off x="4667226" y="4860511"/>
                <a:ext cx="178797" cy="165404"/>
              </a:xfrm>
              <a:prstGeom prst="curvedConnector3">
                <a:avLst/>
              </a:prstGeom>
              <a:ln w="38100" cmpd="sng">
                <a:solidFill>
                  <a:schemeClr val="accent5">
                    <a:lumMod val="50000"/>
                  </a:schemeClr>
                </a:solidFill>
              </a:ln>
            </p:spPr>
            <p:style>
              <a:lnRef idx="2">
                <a:schemeClr val="accent1"/>
              </a:lnRef>
              <a:fillRef idx="0">
                <a:schemeClr val="accent1"/>
              </a:fillRef>
              <a:effectRef idx="1">
                <a:schemeClr val="accent1"/>
              </a:effectRef>
              <a:fontRef idx="minor">
                <a:schemeClr val="tx1"/>
              </a:fontRef>
            </p:style>
          </p:cxnSp>
          <p:cxnSp>
            <p:nvCxnSpPr>
              <p:cNvPr id="36" name="Connecteur en arc 29">
                <a:extLst>
                  <a:ext uri="{FF2B5EF4-FFF2-40B4-BE49-F238E27FC236}">
                    <a16:creationId xmlns:a16="http://schemas.microsoft.com/office/drawing/2014/main" id="{04B9395D-A747-4B73-83FE-783E83C7A837}"/>
                  </a:ext>
                </a:extLst>
              </p:cNvPr>
              <p:cNvCxnSpPr/>
              <p:nvPr/>
            </p:nvCxnSpPr>
            <p:spPr>
              <a:xfrm rot="16200000" flipH="1">
                <a:off x="4819143" y="4749251"/>
                <a:ext cx="219932" cy="166174"/>
              </a:xfrm>
              <a:prstGeom prst="curvedConnector3">
                <a:avLst/>
              </a:prstGeom>
              <a:ln w="38100" cmpd="sng">
                <a:solidFill>
                  <a:schemeClr val="accent5">
                    <a:lumMod val="50000"/>
                  </a:schemeClr>
                </a:solidFill>
              </a:ln>
            </p:spPr>
            <p:style>
              <a:lnRef idx="2">
                <a:schemeClr val="accent1"/>
              </a:lnRef>
              <a:fillRef idx="0">
                <a:schemeClr val="accent1"/>
              </a:fillRef>
              <a:effectRef idx="1">
                <a:schemeClr val="accent1"/>
              </a:effectRef>
              <a:fontRef idx="minor">
                <a:schemeClr val="tx1"/>
              </a:fontRef>
            </p:style>
          </p:cxnSp>
          <p:sp>
            <p:nvSpPr>
              <p:cNvPr id="37" name="Forme libre 30">
                <a:extLst>
                  <a:ext uri="{FF2B5EF4-FFF2-40B4-BE49-F238E27FC236}">
                    <a16:creationId xmlns:a16="http://schemas.microsoft.com/office/drawing/2014/main" id="{5EF6C8A9-5311-496B-8428-1E308F04F3BE}"/>
                  </a:ext>
                </a:extLst>
              </p:cNvPr>
              <p:cNvSpPr/>
              <p:nvPr/>
            </p:nvSpPr>
            <p:spPr>
              <a:xfrm>
                <a:off x="4831298" y="4044395"/>
                <a:ext cx="593182" cy="296274"/>
              </a:xfrm>
              <a:custGeom>
                <a:avLst/>
                <a:gdLst>
                  <a:gd name="connsiteX0" fmla="*/ 0 w 592508"/>
                  <a:gd name="connsiteY0" fmla="*/ 276115 h 295186"/>
                  <a:gd name="connsiteX1" fmla="*/ 0 w 592508"/>
                  <a:gd name="connsiteY1" fmla="*/ 276115 h 295186"/>
                  <a:gd name="connsiteX2" fmla="*/ 82829 w 592508"/>
                  <a:gd name="connsiteY2" fmla="*/ 165669 h 295186"/>
                  <a:gd name="connsiteX3" fmla="*/ 110439 w 592508"/>
                  <a:gd name="connsiteY3" fmla="*/ 110446 h 295186"/>
                  <a:gd name="connsiteX4" fmla="*/ 179463 w 592508"/>
                  <a:gd name="connsiteY4" fmla="*/ 55223 h 295186"/>
                  <a:gd name="connsiteX5" fmla="*/ 289902 w 592508"/>
                  <a:gd name="connsiteY5" fmla="*/ 27612 h 295186"/>
                  <a:gd name="connsiteX6" fmla="*/ 331317 w 592508"/>
                  <a:gd name="connsiteY6" fmla="*/ 0 h 295186"/>
                  <a:gd name="connsiteX7" fmla="*/ 552195 w 592508"/>
                  <a:gd name="connsiteY7" fmla="*/ 41417 h 295186"/>
                  <a:gd name="connsiteX8" fmla="*/ 566000 w 592508"/>
                  <a:gd name="connsiteY8" fmla="*/ 234698 h 295186"/>
                  <a:gd name="connsiteX9" fmla="*/ 483171 w 592508"/>
                  <a:gd name="connsiteY9" fmla="*/ 276115 h 295186"/>
                  <a:gd name="connsiteX10" fmla="*/ 372732 w 592508"/>
                  <a:gd name="connsiteY10" fmla="*/ 262309 h 295186"/>
                  <a:gd name="connsiteX11" fmla="*/ 55220 w 592508"/>
                  <a:gd name="connsiteY11" fmla="*/ 289921 h 295186"/>
                  <a:gd name="connsiteX12" fmla="*/ 0 w 592508"/>
                  <a:gd name="connsiteY12" fmla="*/ 276115 h 295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508" h="295186">
                    <a:moveTo>
                      <a:pt x="0" y="276115"/>
                    </a:moveTo>
                    <a:lnTo>
                      <a:pt x="0" y="276115"/>
                    </a:lnTo>
                    <a:cubicBezTo>
                      <a:pt x="27610" y="239300"/>
                      <a:pt x="57304" y="203959"/>
                      <a:pt x="82829" y="165669"/>
                    </a:cubicBezTo>
                    <a:cubicBezTo>
                      <a:pt x="94244" y="148545"/>
                      <a:pt x="99024" y="127570"/>
                      <a:pt x="110439" y="110446"/>
                    </a:cubicBezTo>
                    <a:cubicBezTo>
                      <a:pt x="123279" y="91184"/>
                      <a:pt x="161000" y="64455"/>
                      <a:pt x="179463" y="55223"/>
                    </a:cubicBezTo>
                    <a:cubicBezTo>
                      <a:pt x="207765" y="41071"/>
                      <a:pt x="263644" y="32864"/>
                      <a:pt x="289902" y="27612"/>
                    </a:cubicBezTo>
                    <a:cubicBezTo>
                      <a:pt x="303707" y="18408"/>
                      <a:pt x="314725" y="0"/>
                      <a:pt x="331317" y="0"/>
                    </a:cubicBezTo>
                    <a:cubicBezTo>
                      <a:pt x="435688" y="0"/>
                      <a:pt x="474873" y="15643"/>
                      <a:pt x="552195" y="41417"/>
                    </a:cubicBezTo>
                    <a:cubicBezTo>
                      <a:pt x="599847" y="112899"/>
                      <a:pt x="606282" y="103774"/>
                      <a:pt x="566000" y="234698"/>
                    </a:cubicBezTo>
                    <a:cubicBezTo>
                      <a:pt x="559884" y="254577"/>
                      <a:pt x="498748" y="270922"/>
                      <a:pt x="483171" y="276115"/>
                    </a:cubicBezTo>
                    <a:cubicBezTo>
                      <a:pt x="446358" y="271513"/>
                      <a:pt x="409832" y="262309"/>
                      <a:pt x="372732" y="262309"/>
                    </a:cubicBezTo>
                    <a:cubicBezTo>
                      <a:pt x="258823" y="262309"/>
                      <a:pt x="164487" y="276262"/>
                      <a:pt x="55220" y="289921"/>
                    </a:cubicBezTo>
                    <a:cubicBezTo>
                      <a:pt x="5074" y="306636"/>
                      <a:pt x="9203" y="278416"/>
                      <a:pt x="0" y="276115"/>
                    </a:cubicBezTo>
                    <a:close/>
                  </a:path>
                </a:pathLst>
              </a:cu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atin typeface="Arial Narrow" panose="020B0606020202030204" pitchFamily="34" charset="0"/>
                </a:endParaRPr>
              </a:p>
            </p:txBody>
          </p:sp>
          <p:sp>
            <p:nvSpPr>
              <p:cNvPr id="38" name="Forme libre 31">
                <a:extLst>
                  <a:ext uri="{FF2B5EF4-FFF2-40B4-BE49-F238E27FC236}">
                    <a16:creationId xmlns:a16="http://schemas.microsoft.com/office/drawing/2014/main" id="{FC7AC479-489D-42E0-879C-C94EA211CD34}"/>
                  </a:ext>
                </a:extLst>
              </p:cNvPr>
              <p:cNvSpPr/>
              <p:nvPr/>
            </p:nvSpPr>
            <p:spPr>
              <a:xfrm>
                <a:off x="4210771" y="4167994"/>
                <a:ext cx="635252" cy="305362"/>
              </a:xfrm>
              <a:custGeom>
                <a:avLst/>
                <a:gdLst>
                  <a:gd name="connsiteX0" fmla="*/ 579804 w 635024"/>
                  <a:gd name="connsiteY0" fmla="*/ 151863 h 303726"/>
                  <a:gd name="connsiteX1" fmla="*/ 579804 w 635024"/>
                  <a:gd name="connsiteY1" fmla="*/ 151863 h 303726"/>
                  <a:gd name="connsiteX2" fmla="*/ 469366 w 635024"/>
                  <a:gd name="connsiteY2" fmla="*/ 110446 h 303726"/>
                  <a:gd name="connsiteX3" fmla="*/ 441756 w 635024"/>
                  <a:gd name="connsiteY3" fmla="*/ 82834 h 303726"/>
                  <a:gd name="connsiteX4" fmla="*/ 400341 w 635024"/>
                  <a:gd name="connsiteY4" fmla="*/ 55223 h 303726"/>
                  <a:gd name="connsiteX5" fmla="*/ 372731 w 635024"/>
                  <a:gd name="connsiteY5" fmla="*/ 13805 h 303726"/>
                  <a:gd name="connsiteX6" fmla="*/ 331317 w 635024"/>
                  <a:gd name="connsiteY6" fmla="*/ 0 h 303726"/>
                  <a:gd name="connsiteX7" fmla="*/ 138049 w 635024"/>
                  <a:gd name="connsiteY7" fmla="*/ 13805 h 303726"/>
                  <a:gd name="connsiteX8" fmla="*/ 82829 w 635024"/>
                  <a:gd name="connsiteY8" fmla="*/ 27611 h 303726"/>
                  <a:gd name="connsiteX9" fmla="*/ 13805 w 635024"/>
                  <a:gd name="connsiteY9" fmla="*/ 96640 h 303726"/>
                  <a:gd name="connsiteX10" fmla="*/ 0 w 635024"/>
                  <a:gd name="connsiteY10" fmla="*/ 138057 h 303726"/>
                  <a:gd name="connsiteX11" fmla="*/ 27610 w 635024"/>
                  <a:gd name="connsiteY11" fmla="*/ 165669 h 303726"/>
                  <a:gd name="connsiteX12" fmla="*/ 41415 w 635024"/>
                  <a:gd name="connsiteY12" fmla="*/ 207086 h 303726"/>
                  <a:gd name="connsiteX13" fmla="*/ 110439 w 635024"/>
                  <a:gd name="connsiteY13" fmla="*/ 276114 h 303726"/>
                  <a:gd name="connsiteX14" fmla="*/ 220878 w 635024"/>
                  <a:gd name="connsiteY14" fmla="*/ 303726 h 303726"/>
                  <a:gd name="connsiteX15" fmla="*/ 386536 w 635024"/>
                  <a:gd name="connsiteY15" fmla="*/ 289920 h 303726"/>
                  <a:gd name="connsiteX16" fmla="*/ 469366 w 635024"/>
                  <a:gd name="connsiteY16" fmla="*/ 262309 h 303726"/>
                  <a:gd name="connsiteX17" fmla="*/ 621219 w 635024"/>
                  <a:gd name="connsiteY17" fmla="*/ 165669 h 303726"/>
                  <a:gd name="connsiteX18" fmla="*/ 635024 w 635024"/>
                  <a:gd name="connsiteY18" fmla="*/ 165669 h 303726"/>
                  <a:gd name="connsiteX19" fmla="*/ 635024 w 635024"/>
                  <a:gd name="connsiteY19" fmla="*/ 165669 h 303726"/>
                  <a:gd name="connsiteX20" fmla="*/ 579804 w 635024"/>
                  <a:gd name="connsiteY20" fmla="*/ 151863 h 303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35024" h="303726">
                    <a:moveTo>
                      <a:pt x="579804" y="151863"/>
                    </a:moveTo>
                    <a:lnTo>
                      <a:pt x="579804" y="151863"/>
                    </a:lnTo>
                    <a:cubicBezTo>
                      <a:pt x="542991" y="138057"/>
                      <a:pt x="504531" y="128030"/>
                      <a:pt x="469366" y="110446"/>
                    </a:cubicBezTo>
                    <a:cubicBezTo>
                      <a:pt x="457724" y="104625"/>
                      <a:pt x="451920" y="90965"/>
                      <a:pt x="441756" y="82834"/>
                    </a:cubicBezTo>
                    <a:cubicBezTo>
                      <a:pt x="428800" y="72469"/>
                      <a:pt x="414146" y="64427"/>
                      <a:pt x="400341" y="55223"/>
                    </a:cubicBezTo>
                    <a:cubicBezTo>
                      <a:pt x="391138" y="41417"/>
                      <a:pt x="385687" y="24171"/>
                      <a:pt x="372731" y="13805"/>
                    </a:cubicBezTo>
                    <a:cubicBezTo>
                      <a:pt x="361369" y="4714"/>
                      <a:pt x="345868" y="0"/>
                      <a:pt x="331317" y="0"/>
                    </a:cubicBezTo>
                    <a:cubicBezTo>
                      <a:pt x="266730" y="0"/>
                      <a:pt x="202472" y="9203"/>
                      <a:pt x="138049" y="13805"/>
                    </a:cubicBezTo>
                    <a:cubicBezTo>
                      <a:pt x="119642" y="18407"/>
                      <a:pt x="100268" y="20137"/>
                      <a:pt x="82829" y="27611"/>
                    </a:cubicBezTo>
                    <a:cubicBezTo>
                      <a:pt x="47690" y="42672"/>
                      <a:pt x="30537" y="63174"/>
                      <a:pt x="13805" y="96640"/>
                    </a:cubicBezTo>
                    <a:cubicBezTo>
                      <a:pt x="7297" y="109656"/>
                      <a:pt x="4602" y="124251"/>
                      <a:pt x="0" y="138057"/>
                    </a:cubicBezTo>
                    <a:cubicBezTo>
                      <a:pt x="9203" y="147261"/>
                      <a:pt x="20914" y="154508"/>
                      <a:pt x="27610" y="165669"/>
                    </a:cubicBezTo>
                    <a:cubicBezTo>
                      <a:pt x="35097" y="178148"/>
                      <a:pt x="34907" y="194070"/>
                      <a:pt x="41415" y="207086"/>
                    </a:cubicBezTo>
                    <a:cubicBezTo>
                      <a:pt x="56754" y="237766"/>
                      <a:pt x="76692" y="263841"/>
                      <a:pt x="110439" y="276114"/>
                    </a:cubicBezTo>
                    <a:cubicBezTo>
                      <a:pt x="146100" y="289083"/>
                      <a:pt x="220878" y="303726"/>
                      <a:pt x="220878" y="303726"/>
                    </a:cubicBezTo>
                    <a:cubicBezTo>
                      <a:pt x="276097" y="299124"/>
                      <a:pt x="331879" y="299030"/>
                      <a:pt x="386536" y="289920"/>
                    </a:cubicBezTo>
                    <a:cubicBezTo>
                      <a:pt x="415244" y="285135"/>
                      <a:pt x="469366" y="262309"/>
                      <a:pt x="469366" y="262309"/>
                    </a:cubicBezTo>
                    <a:cubicBezTo>
                      <a:pt x="516595" y="215076"/>
                      <a:pt x="545419" y="165669"/>
                      <a:pt x="621219" y="165669"/>
                    </a:cubicBezTo>
                    <a:lnTo>
                      <a:pt x="635024" y="165669"/>
                    </a:lnTo>
                    <a:lnTo>
                      <a:pt x="635024" y="165669"/>
                    </a:lnTo>
                    <a:lnTo>
                      <a:pt x="579804" y="151863"/>
                    </a:lnTo>
                    <a:close/>
                  </a:path>
                </a:pathLst>
              </a:custGeom>
              <a:solidFill>
                <a:srgbClr val="008000"/>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atin typeface="Arial Narrow" panose="020B0606020202030204" pitchFamily="34" charset="0"/>
                </a:endParaRPr>
              </a:p>
            </p:txBody>
          </p:sp>
        </p:grpSp>
        <p:cxnSp>
          <p:nvCxnSpPr>
            <p:cNvPr id="15" name="Connecteur droit 14">
              <a:extLst>
                <a:ext uri="{FF2B5EF4-FFF2-40B4-BE49-F238E27FC236}">
                  <a16:creationId xmlns:a16="http://schemas.microsoft.com/office/drawing/2014/main" id="{CB4E657E-277B-4039-A9CC-02E7EF577A88}"/>
                </a:ext>
              </a:extLst>
            </p:cNvPr>
            <p:cNvCxnSpPr/>
            <p:nvPr/>
          </p:nvCxnSpPr>
          <p:spPr>
            <a:xfrm>
              <a:off x="303658" y="2858542"/>
              <a:ext cx="2139931" cy="12698"/>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ZoneTexte 9">
              <a:extLst>
                <a:ext uri="{FF2B5EF4-FFF2-40B4-BE49-F238E27FC236}">
                  <a16:creationId xmlns:a16="http://schemas.microsoft.com/office/drawing/2014/main" id="{558E8B50-D209-4296-B7A2-FA4C419ACFB4}"/>
                </a:ext>
              </a:extLst>
            </p:cNvPr>
            <p:cNvSpPr txBox="1">
              <a:spLocks noChangeArrowheads="1"/>
            </p:cNvSpPr>
            <p:nvPr/>
          </p:nvSpPr>
          <p:spPr bwMode="auto">
            <a:xfrm>
              <a:off x="13148" y="3202900"/>
              <a:ext cx="71045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fr-FR" altLang="fr-FR" sz="1800">
                  <a:latin typeface="Arial Narrow" panose="020B0506020102020204" pitchFamily="34" charset="0"/>
                </a:rPr>
                <a:t>Semis</a:t>
              </a:r>
            </a:p>
          </p:txBody>
        </p:sp>
        <p:sp>
          <p:nvSpPr>
            <p:cNvPr id="17" name="ZoneTexte 10">
              <a:extLst>
                <a:ext uri="{FF2B5EF4-FFF2-40B4-BE49-F238E27FC236}">
                  <a16:creationId xmlns:a16="http://schemas.microsoft.com/office/drawing/2014/main" id="{CAC4B96E-7502-47EC-93F8-C55741BEC2D7}"/>
                </a:ext>
              </a:extLst>
            </p:cNvPr>
            <p:cNvSpPr txBox="1">
              <a:spLocks noChangeArrowheads="1"/>
            </p:cNvSpPr>
            <p:nvPr/>
          </p:nvSpPr>
          <p:spPr bwMode="auto">
            <a:xfrm>
              <a:off x="1960198" y="3203434"/>
              <a:ext cx="70243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fr-FR" altLang="fr-FR" sz="1800">
                  <a:latin typeface="Arial Narrow" panose="020B0506020102020204" pitchFamily="34" charset="0"/>
                </a:rPr>
                <a:t>Levée</a:t>
              </a:r>
            </a:p>
          </p:txBody>
        </p:sp>
        <p:sp>
          <p:nvSpPr>
            <p:cNvPr id="18" name="ZoneTexte 11">
              <a:extLst>
                <a:ext uri="{FF2B5EF4-FFF2-40B4-BE49-F238E27FC236}">
                  <a16:creationId xmlns:a16="http://schemas.microsoft.com/office/drawing/2014/main" id="{A23F3DAA-8D5C-46CD-AD5D-6DAE7ACFAE41}"/>
                </a:ext>
              </a:extLst>
            </p:cNvPr>
            <p:cNvSpPr txBox="1">
              <a:spLocks noChangeArrowheads="1"/>
            </p:cNvSpPr>
            <p:nvPr/>
          </p:nvSpPr>
          <p:spPr bwMode="auto">
            <a:xfrm>
              <a:off x="2959933" y="2195615"/>
              <a:ext cx="2008883" cy="646331"/>
            </a:xfrm>
            <a:prstGeom prst="rect">
              <a:avLst/>
            </a:prstGeom>
            <a:noFill/>
            <a:ln w="9525">
              <a:solidFill>
                <a:srgbClr val="786C7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9pPr>
            </a:lstStyle>
            <a:p>
              <a:pPr algn="ctr">
                <a:spcBef>
                  <a:spcPct val="0"/>
                </a:spcBef>
                <a:buClrTx/>
                <a:buSzTx/>
                <a:buFontTx/>
                <a:buNone/>
              </a:pPr>
              <a:r>
                <a:rPr lang="fr-FR" altLang="fr-FR" sz="1800" dirty="0">
                  <a:latin typeface="Arial Narrow" panose="020B0506020102020204" pitchFamily="34" charset="0"/>
                </a:rPr>
                <a:t>Pause pluviométrique</a:t>
              </a:r>
            </a:p>
            <a:p>
              <a:pPr algn="ctr">
                <a:spcBef>
                  <a:spcPct val="0"/>
                </a:spcBef>
                <a:buClrTx/>
                <a:buSzTx/>
                <a:buFontTx/>
                <a:buNone/>
              </a:pPr>
              <a:r>
                <a:rPr lang="fr-FR" altLang="fr-FR" sz="1800" dirty="0">
                  <a:latin typeface="Arial Narrow" panose="020B0506020102020204" pitchFamily="34" charset="0"/>
                </a:rPr>
                <a:t>5 jours et +</a:t>
              </a:r>
            </a:p>
          </p:txBody>
        </p:sp>
        <p:cxnSp>
          <p:nvCxnSpPr>
            <p:cNvPr id="19" name="Connecteur droit 18">
              <a:extLst>
                <a:ext uri="{FF2B5EF4-FFF2-40B4-BE49-F238E27FC236}">
                  <a16:creationId xmlns:a16="http://schemas.microsoft.com/office/drawing/2014/main" id="{E261095B-01B3-406C-87E8-974985C97C72}"/>
                </a:ext>
              </a:extLst>
            </p:cNvPr>
            <p:cNvCxnSpPr/>
            <p:nvPr/>
          </p:nvCxnSpPr>
          <p:spPr>
            <a:xfrm>
              <a:off x="2540425" y="2872827"/>
              <a:ext cx="3492469" cy="38093"/>
            </a:xfrm>
            <a:prstGeom prst="line">
              <a:avLst/>
            </a:prstGeom>
            <a:ln w="57150" cmpd="sng">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20" name="ZoneTexte 13">
              <a:extLst>
                <a:ext uri="{FF2B5EF4-FFF2-40B4-BE49-F238E27FC236}">
                  <a16:creationId xmlns:a16="http://schemas.microsoft.com/office/drawing/2014/main" id="{357C4B2A-DFE1-4794-A890-390B62C8D390}"/>
                </a:ext>
              </a:extLst>
            </p:cNvPr>
            <p:cNvSpPr txBox="1">
              <a:spLocks noChangeArrowheads="1"/>
            </p:cNvSpPr>
            <p:nvPr/>
          </p:nvSpPr>
          <p:spPr bwMode="auto">
            <a:xfrm>
              <a:off x="5610920" y="3211397"/>
              <a:ext cx="140762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r>
                <a:rPr lang="fr-FR" altLang="fr-FR" sz="1800">
                  <a:latin typeface="Arial Narrow" panose="020B0506020102020204" pitchFamily="34" charset="0"/>
                </a:rPr>
                <a:t>Taux de survie</a:t>
              </a:r>
            </a:p>
          </p:txBody>
        </p:sp>
        <p:cxnSp>
          <p:nvCxnSpPr>
            <p:cNvPr id="21" name="Connecteur droit 20">
              <a:extLst>
                <a:ext uri="{FF2B5EF4-FFF2-40B4-BE49-F238E27FC236}">
                  <a16:creationId xmlns:a16="http://schemas.microsoft.com/office/drawing/2014/main" id="{235458DA-A69F-4257-81C6-E7E71BC105C1}"/>
                </a:ext>
              </a:extLst>
            </p:cNvPr>
            <p:cNvCxnSpPr/>
            <p:nvPr/>
          </p:nvCxnSpPr>
          <p:spPr>
            <a:xfrm>
              <a:off x="5816996" y="2910920"/>
              <a:ext cx="1490650" cy="14286"/>
            </a:xfrm>
            <a:prstGeom prst="line">
              <a:avLst/>
            </a:prstGeom>
            <a:ln w="57150" cmpd="sng">
              <a:solidFill>
                <a:schemeClr val="tx1"/>
              </a:solidFill>
            </a:ln>
          </p:spPr>
          <p:style>
            <a:lnRef idx="2">
              <a:schemeClr val="accent1"/>
            </a:lnRef>
            <a:fillRef idx="0">
              <a:schemeClr val="accent1"/>
            </a:fillRef>
            <a:effectRef idx="1">
              <a:schemeClr val="accent1"/>
            </a:effectRef>
            <a:fontRef idx="minor">
              <a:schemeClr val="tx1"/>
            </a:fontRef>
          </p:style>
        </p:cxnSp>
        <p:sp>
          <p:nvSpPr>
            <p:cNvPr id="22" name="ZoneTexte 15">
              <a:extLst>
                <a:ext uri="{FF2B5EF4-FFF2-40B4-BE49-F238E27FC236}">
                  <a16:creationId xmlns:a16="http://schemas.microsoft.com/office/drawing/2014/main" id="{3D48513C-9373-4F40-9E42-B171A38D4B33}"/>
                </a:ext>
              </a:extLst>
            </p:cNvPr>
            <p:cNvSpPr txBox="1">
              <a:spLocks noChangeArrowheads="1"/>
            </p:cNvSpPr>
            <p:nvPr/>
          </p:nvSpPr>
          <p:spPr bwMode="auto">
            <a:xfrm>
              <a:off x="1226239" y="2182343"/>
              <a:ext cx="700833" cy="369332"/>
            </a:xfrm>
            <a:prstGeom prst="rect">
              <a:avLst/>
            </a:prstGeom>
            <a:noFill/>
            <a:ln w="9525">
              <a:solidFill>
                <a:srgbClr val="786C7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9pPr>
            </a:lstStyle>
            <a:p>
              <a:pPr algn="ctr">
                <a:spcBef>
                  <a:spcPct val="0"/>
                </a:spcBef>
                <a:buClrTx/>
                <a:buSzTx/>
                <a:buFontTx/>
                <a:buNone/>
              </a:pPr>
              <a:r>
                <a:rPr lang="fr-FR" altLang="fr-FR" sz="1800">
                  <a:latin typeface="Arial Narrow" panose="020B0506020102020204" pitchFamily="34" charset="0"/>
                </a:rPr>
                <a:t>Pluies</a:t>
              </a:r>
            </a:p>
          </p:txBody>
        </p:sp>
        <p:sp>
          <p:nvSpPr>
            <p:cNvPr id="23" name="ZoneTexte 16">
              <a:extLst>
                <a:ext uri="{FF2B5EF4-FFF2-40B4-BE49-F238E27FC236}">
                  <a16:creationId xmlns:a16="http://schemas.microsoft.com/office/drawing/2014/main" id="{912667B7-1A53-4202-A288-E8E9BD424388}"/>
                </a:ext>
              </a:extLst>
            </p:cNvPr>
            <p:cNvSpPr txBox="1">
              <a:spLocks noChangeArrowheads="1"/>
            </p:cNvSpPr>
            <p:nvPr/>
          </p:nvSpPr>
          <p:spPr bwMode="auto">
            <a:xfrm>
              <a:off x="6389854" y="2182877"/>
              <a:ext cx="700833" cy="369332"/>
            </a:xfrm>
            <a:prstGeom prst="rect">
              <a:avLst/>
            </a:prstGeom>
            <a:noFill/>
            <a:ln w="9525">
              <a:solidFill>
                <a:srgbClr val="786C7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Verdana" panose="020B0604030504040204" pitchFamily="34" charset="0"/>
                  <a:cs typeface="Arial" panose="020B0604020202020204" pitchFamily="34" charset="0"/>
                </a:defRPr>
              </a:lvl9pPr>
            </a:lstStyle>
            <a:p>
              <a:pPr algn="ctr">
                <a:spcBef>
                  <a:spcPct val="0"/>
                </a:spcBef>
                <a:buClrTx/>
                <a:buSzTx/>
                <a:buFontTx/>
                <a:buNone/>
              </a:pPr>
              <a:r>
                <a:rPr lang="fr-FR" altLang="fr-FR" sz="1800" dirty="0">
                  <a:latin typeface="Arial Narrow" panose="020B0506020102020204" pitchFamily="34" charset="0"/>
                </a:rPr>
                <a:t>Pluies</a:t>
              </a:r>
            </a:p>
          </p:txBody>
        </p:sp>
        <p:sp>
          <p:nvSpPr>
            <p:cNvPr id="24" name="Ellipse 23">
              <a:extLst>
                <a:ext uri="{FF2B5EF4-FFF2-40B4-BE49-F238E27FC236}">
                  <a16:creationId xmlns:a16="http://schemas.microsoft.com/office/drawing/2014/main" id="{1CCAF6ED-6E80-4E97-84EC-FDF9F4D594A2}"/>
                </a:ext>
              </a:extLst>
            </p:cNvPr>
            <p:cNvSpPr/>
            <p:nvPr/>
          </p:nvSpPr>
          <p:spPr>
            <a:xfrm>
              <a:off x="248096" y="2896636"/>
              <a:ext cx="177798" cy="361887"/>
            </a:xfrm>
            <a:prstGeom prst="ellipse">
              <a:avLst/>
            </a:prstGeom>
            <a:solidFill>
              <a:schemeClr val="tx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atin typeface="Arial Narrow" panose="020B0606020202030204" pitchFamily="34" charset="0"/>
              </a:endParaRPr>
            </a:p>
          </p:txBody>
        </p:sp>
        <p:grpSp>
          <p:nvGrpSpPr>
            <p:cNvPr id="25" name="Grouper 18">
              <a:extLst>
                <a:ext uri="{FF2B5EF4-FFF2-40B4-BE49-F238E27FC236}">
                  <a16:creationId xmlns:a16="http://schemas.microsoft.com/office/drawing/2014/main" id="{7C3C7046-5F3E-4588-94F3-CFBBCD4463F5}"/>
                </a:ext>
              </a:extLst>
            </p:cNvPr>
            <p:cNvGrpSpPr>
              <a:grpSpLocks/>
            </p:cNvGrpSpPr>
            <p:nvPr/>
          </p:nvGrpSpPr>
          <p:grpSpPr bwMode="auto">
            <a:xfrm>
              <a:off x="5183413" y="1990330"/>
              <a:ext cx="944148" cy="1167651"/>
              <a:chOff x="4003340" y="4379257"/>
              <a:chExt cx="944148" cy="1167651"/>
            </a:xfrm>
          </p:grpSpPr>
          <p:cxnSp>
            <p:nvCxnSpPr>
              <p:cNvPr id="26" name="Connecteur en arc 19">
                <a:extLst>
                  <a:ext uri="{FF2B5EF4-FFF2-40B4-BE49-F238E27FC236}">
                    <a16:creationId xmlns:a16="http://schemas.microsoft.com/office/drawing/2014/main" id="{5247E0D3-B535-4664-8313-4FAB2E7AAE8A}"/>
                  </a:ext>
                </a:extLst>
              </p:cNvPr>
              <p:cNvCxnSpPr/>
              <p:nvPr/>
            </p:nvCxnSpPr>
            <p:spPr>
              <a:xfrm rot="16200000" flipH="1">
                <a:off x="4054387" y="5098266"/>
                <a:ext cx="857101" cy="41275"/>
              </a:xfrm>
              <a:prstGeom prst="curvedConnector3">
                <a:avLst/>
              </a:prstGeom>
              <a:ln w="38100" cmpd="sng">
                <a:solidFill>
                  <a:schemeClr val="accent5">
                    <a:lumMod val="50000"/>
                  </a:schemeClr>
                </a:solidFill>
              </a:ln>
            </p:spPr>
            <p:style>
              <a:lnRef idx="2">
                <a:schemeClr val="accent1"/>
              </a:lnRef>
              <a:fillRef idx="0">
                <a:schemeClr val="accent1"/>
              </a:fillRef>
              <a:effectRef idx="1">
                <a:schemeClr val="accent1"/>
              </a:effectRef>
              <a:fontRef idx="minor">
                <a:schemeClr val="tx1"/>
              </a:fontRef>
            </p:style>
          </p:cxnSp>
          <p:cxnSp>
            <p:nvCxnSpPr>
              <p:cNvPr id="27" name="Connecteur en arc 20">
                <a:extLst>
                  <a:ext uri="{FF2B5EF4-FFF2-40B4-BE49-F238E27FC236}">
                    <a16:creationId xmlns:a16="http://schemas.microsoft.com/office/drawing/2014/main" id="{0104F3D3-8AAD-4231-AF42-2223BD589101}"/>
                  </a:ext>
                </a:extLst>
              </p:cNvPr>
              <p:cNvCxnSpPr/>
              <p:nvPr/>
            </p:nvCxnSpPr>
            <p:spPr>
              <a:xfrm rot="10800000" flipV="1">
                <a:off x="4348001" y="5403017"/>
                <a:ext cx="134937" cy="144437"/>
              </a:xfrm>
              <a:prstGeom prst="curvedConnector3">
                <a:avLst/>
              </a:prstGeom>
              <a:ln w="38100" cmpd="sng">
                <a:solidFill>
                  <a:schemeClr val="accent5">
                    <a:lumMod val="50000"/>
                  </a:schemeClr>
                </a:solidFill>
              </a:ln>
            </p:spPr>
            <p:style>
              <a:lnRef idx="2">
                <a:schemeClr val="accent1"/>
              </a:lnRef>
              <a:fillRef idx="0">
                <a:schemeClr val="accent1"/>
              </a:fillRef>
              <a:effectRef idx="1">
                <a:schemeClr val="accent1"/>
              </a:effectRef>
              <a:fontRef idx="minor">
                <a:schemeClr val="tx1"/>
              </a:fontRef>
            </p:style>
          </p:cxnSp>
          <p:cxnSp>
            <p:nvCxnSpPr>
              <p:cNvPr id="28" name="Connecteur en arc 21">
                <a:extLst>
                  <a:ext uri="{FF2B5EF4-FFF2-40B4-BE49-F238E27FC236}">
                    <a16:creationId xmlns:a16="http://schemas.microsoft.com/office/drawing/2014/main" id="{970655C9-A2A1-4BE8-AF7B-C199ECAAC13E}"/>
                  </a:ext>
                </a:extLst>
              </p:cNvPr>
              <p:cNvCxnSpPr/>
              <p:nvPr/>
            </p:nvCxnSpPr>
            <p:spPr>
              <a:xfrm rot="16200000" flipH="1">
                <a:off x="4449616" y="5315710"/>
                <a:ext cx="192054" cy="125411"/>
              </a:xfrm>
              <a:prstGeom prst="curvedConnector3">
                <a:avLst/>
              </a:prstGeom>
              <a:ln w="38100" cmpd="sng">
                <a:solidFill>
                  <a:schemeClr val="accent5">
                    <a:lumMod val="50000"/>
                  </a:schemeClr>
                </a:solidFill>
              </a:ln>
            </p:spPr>
            <p:style>
              <a:lnRef idx="2">
                <a:schemeClr val="accent1"/>
              </a:lnRef>
              <a:fillRef idx="0">
                <a:schemeClr val="accent1"/>
              </a:fillRef>
              <a:effectRef idx="1">
                <a:schemeClr val="accent1"/>
              </a:effectRef>
              <a:fontRef idx="minor">
                <a:schemeClr val="tx1"/>
              </a:fontRef>
            </p:style>
          </p:cxnSp>
          <p:sp>
            <p:nvSpPr>
              <p:cNvPr id="29" name="Forme libre 22">
                <a:extLst>
                  <a:ext uri="{FF2B5EF4-FFF2-40B4-BE49-F238E27FC236}">
                    <a16:creationId xmlns:a16="http://schemas.microsoft.com/office/drawing/2014/main" id="{3A7C7554-E62C-43A1-99B7-1EC47C05D300}"/>
                  </a:ext>
                </a:extLst>
              </p:cNvPr>
              <p:cNvSpPr/>
              <p:nvPr/>
            </p:nvSpPr>
            <p:spPr>
              <a:xfrm>
                <a:off x="4471825" y="4690353"/>
                <a:ext cx="447671" cy="258718"/>
              </a:xfrm>
              <a:custGeom>
                <a:avLst/>
                <a:gdLst>
                  <a:gd name="connsiteX0" fmla="*/ 0 w 592508"/>
                  <a:gd name="connsiteY0" fmla="*/ 276115 h 295186"/>
                  <a:gd name="connsiteX1" fmla="*/ 0 w 592508"/>
                  <a:gd name="connsiteY1" fmla="*/ 276115 h 295186"/>
                  <a:gd name="connsiteX2" fmla="*/ 82829 w 592508"/>
                  <a:gd name="connsiteY2" fmla="*/ 165669 h 295186"/>
                  <a:gd name="connsiteX3" fmla="*/ 110439 w 592508"/>
                  <a:gd name="connsiteY3" fmla="*/ 110446 h 295186"/>
                  <a:gd name="connsiteX4" fmla="*/ 179463 w 592508"/>
                  <a:gd name="connsiteY4" fmla="*/ 55223 h 295186"/>
                  <a:gd name="connsiteX5" fmla="*/ 289902 w 592508"/>
                  <a:gd name="connsiteY5" fmla="*/ 27612 h 295186"/>
                  <a:gd name="connsiteX6" fmla="*/ 331317 w 592508"/>
                  <a:gd name="connsiteY6" fmla="*/ 0 h 295186"/>
                  <a:gd name="connsiteX7" fmla="*/ 552195 w 592508"/>
                  <a:gd name="connsiteY7" fmla="*/ 41417 h 295186"/>
                  <a:gd name="connsiteX8" fmla="*/ 566000 w 592508"/>
                  <a:gd name="connsiteY8" fmla="*/ 234698 h 295186"/>
                  <a:gd name="connsiteX9" fmla="*/ 483171 w 592508"/>
                  <a:gd name="connsiteY9" fmla="*/ 276115 h 295186"/>
                  <a:gd name="connsiteX10" fmla="*/ 372732 w 592508"/>
                  <a:gd name="connsiteY10" fmla="*/ 262309 h 295186"/>
                  <a:gd name="connsiteX11" fmla="*/ 55220 w 592508"/>
                  <a:gd name="connsiteY11" fmla="*/ 289921 h 295186"/>
                  <a:gd name="connsiteX12" fmla="*/ 0 w 592508"/>
                  <a:gd name="connsiteY12" fmla="*/ 276115 h 295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508" h="295186">
                    <a:moveTo>
                      <a:pt x="0" y="276115"/>
                    </a:moveTo>
                    <a:lnTo>
                      <a:pt x="0" y="276115"/>
                    </a:lnTo>
                    <a:cubicBezTo>
                      <a:pt x="27610" y="239300"/>
                      <a:pt x="57304" y="203959"/>
                      <a:pt x="82829" y="165669"/>
                    </a:cubicBezTo>
                    <a:cubicBezTo>
                      <a:pt x="94244" y="148545"/>
                      <a:pt x="99024" y="127570"/>
                      <a:pt x="110439" y="110446"/>
                    </a:cubicBezTo>
                    <a:cubicBezTo>
                      <a:pt x="123279" y="91184"/>
                      <a:pt x="161000" y="64455"/>
                      <a:pt x="179463" y="55223"/>
                    </a:cubicBezTo>
                    <a:cubicBezTo>
                      <a:pt x="207765" y="41071"/>
                      <a:pt x="263644" y="32864"/>
                      <a:pt x="289902" y="27612"/>
                    </a:cubicBezTo>
                    <a:cubicBezTo>
                      <a:pt x="303707" y="18408"/>
                      <a:pt x="314725" y="0"/>
                      <a:pt x="331317" y="0"/>
                    </a:cubicBezTo>
                    <a:cubicBezTo>
                      <a:pt x="435688" y="0"/>
                      <a:pt x="474873" y="15643"/>
                      <a:pt x="552195" y="41417"/>
                    </a:cubicBezTo>
                    <a:cubicBezTo>
                      <a:pt x="599847" y="112899"/>
                      <a:pt x="606282" y="103774"/>
                      <a:pt x="566000" y="234698"/>
                    </a:cubicBezTo>
                    <a:cubicBezTo>
                      <a:pt x="559884" y="254577"/>
                      <a:pt x="498748" y="270922"/>
                      <a:pt x="483171" y="276115"/>
                    </a:cubicBezTo>
                    <a:cubicBezTo>
                      <a:pt x="446358" y="271513"/>
                      <a:pt x="409832" y="262309"/>
                      <a:pt x="372732" y="262309"/>
                    </a:cubicBezTo>
                    <a:cubicBezTo>
                      <a:pt x="258823" y="262309"/>
                      <a:pt x="164487" y="276262"/>
                      <a:pt x="55220" y="289921"/>
                    </a:cubicBezTo>
                    <a:cubicBezTo>
                      <a:pt x="5074" y="306636"/>
                      <a:pt x="9203" y="278416"/>
                      <a:pt x="0" y="276115"/>
                    </a:cubicBezTo>
                    <a:close/>
                  </a:path>
                </a:pathLst>
              </a:custGeom>
              <a:solidFill>
                <a:srgbClr val="008000"/>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atin typeface="Arial Narrow" panose="020B0606020202030204" pitchFamily="34" charset="0"/>
                </a:endParaRPr>
              </a:p>
            </p:txBody>
          </p:sp>
          <p:sp>
            <p:nvSpPr>
              <p:cNvPr id="30" name="Forme libre 23">
                <a:extLst>
                  <a:ext uri="{FF2B5EF4-FFF2-40B4-BE49-F238E27FC236}">
                    <a16:creationId xmlns:a16="http://schemas.microsoft.com/office/drawing/2014/main" id="{2FCC26CB-DE9D-400B-AE0B-39C6E1BB36BB}"/>
                  </a:ext>
                </a:extLst>
              </p:cNvPr>
              <p:cNvSpPr/>
              <p:nvPr/>
            </p:nvSpPr>
            <p:spPr>
              <a:xfrm>
                <a:off x="4003517" y="4799872"/>
                <a:ext cx="479421" cy="265066"/>
              </a:xfrm>
              <a:custGeom>
                <a:avLst/>
                <a:gdLst>
                  <a:gd name="connsiteX0" fmla="*/ 579804 w 635024"/>
                  <a:gd name="connsiteY0" fmla="*/ 151863 h 303726"/>
                  <a:gd name="connsiteX1" fmla="*/ 579804 w 635024"/>
                  <a:gd name="connsiteY1" fmla="*/ 151863 h 303726"/>
                  <a:gd name="connsiteX2" fmla="*/ 469366 w 635024"/>
                  <a:gd name="connsiteY2" fmla="*/ 110446 h 303726"/>
                  <a:gd name="connsiteX3" fmla="*/ 441756 w 635024"/>
                  <a:gd name="connsiteY3" fmla="*/ 82834 h 303726"/>
                  <a:gd name="connsiteX4" fmla="*/ 400341 w 635024"/>
                  <a:gd name="connsiteY4" fmla="*/ 55223 h 303726"/>
                  <a:gd name="connsiteX5" fmla="*/ 372731 w 635024"/>
                  <a:gd name="connsiteY5" fmla="*/ 13805 h 303726"/>
                  <a:gd name="connsiteX6" fmla="*/ 331317 w 635024"/>
                  <a:gd name="connsiteY6" fmla="*/ 0 h 303726"/>
                  <a:gd name="connsiteX7" fmla="*/ 138049 w 635024"/>
                  <a:gd name="connsiteY7" fmla="*/ 13805 h 303726"/>
                  <a:gd name="connsiteX8" fmla="*/ 82829 w 635024"/>
                  <a:gd name="connsiteY8" fmla="*/ 27611 h 303726"/>
                  <a:gd name="connsiteX9" fmla="*/ 13805 w 635024"/>
                  <a:gd name="connsiteY9" fmla="*/ 96640 h 303726"/>
                  <a:gd name="connsiteX10" fmla="*/ 0 w 635024"/>
                  <a:gd name="connsiteY10" fmla="*/ 138057 h 303726"/>
                  <a:gd name="connsiteX11" fmla="*/ 27610 w 635024"/>
                  <a:gd name="connsiteY11" fmla="*/ 165669 h 303726"/>
                  <a:gd name="connsiteX12" fmla="*/ 41415 w 635024"/>
                  <a:gd name="connsiteY12" fmla="*/ 207086 h 303726"/>
                  <a:gd name="connsiteX13" fmla="*/ 110439 w 635024"/>
                  <a:gd name="connsiteY13" fmla="*/ 276114 h 303726"/>
                  <a:gd name="connsiteX14" fmla="*/ 220878 w 635024"/>
                  <a:gd name="connsiteY14" fmla="*/ 303726 h 303726"/>
                  <a:gd name="connsiteX15" fmla="*/ 386536 w 635024"/>
                  <a:gd name="connsiteY15" fmla="*/ 289920 h 303726"/>
                  <a:gd name="connsiteX16" fmla="*/ 469366 w 635024"/>
                  <a:gd name="connsiteY16" fmla="*/ 262309 h 303726"/>
                  <a:gd name="connsiteX17" fmla="*/ 621219 w 635024"/>
                  <a:gd name="connsiteY17" fmla="*/ 165669 h 303726"/>
                  <a:gd name="connsiteX18" fmla="*/ 635024 w 635024"/>
                  <a:gd name="connsiteY18" fmla="*/ 165669 h 303726"/>
                  <a:gd name="connsiteX19" fmla="*/ 635024 w 635024"/>
                  <a:gd name="connsiteY19" fmla="*/ 165669 h 303726"/>
                  <a:gd name="connsiteX20" fmla="*/ 579804 w 635024"/>
                  <a:gd name="connsiteY20" fmla="*/ 151863 h 303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35024" h="303726">
                    <a:moveTo>
                      <a:pt x="579804" y="151863"/>
                    </a:moveTo>
                    <a:lnTo>
                      <a:pt x="579804" y="151863"/>
                    </a:lnTo>
                    <a:cubicBezTo>
                      <a:pt x="542991" y="138057"/>
                      <a:pt x="504531" y="128030"/>
                      <a:pt x="469366" y="110446"/>
                    </a:cubicBezTo>
                    <a:cubicBezTo>
                      <a:pt x="457724" y="104625"/>
                      <a:pt x="451920" y="90965"/>
                      <a:pt x="441756" y="82834"/>
                    </a:cubicBezTo>
                    <a:cubicBezTo>
                      <a:pt x="428800" y="72469"/>
                      <a:pt x="414146" y="64427"/>
                      <a:pt x="400341" y="55223"/>
                    </a:cubicBezTo>
                    <a:cubicBezTo>
                      <a:pt x="391138" y="41417"/>
                      <a:pt x="385687" y="24171"/>
                      <a:pt x="372731" y="13805"/>
                    </a:cubicBezTo>
                    <a:cubicBezTo>
                      <a:pt x="361369" y="4714"/>
                      <a:pt x="345868" y="0"/>
                      <a:pt x="331317" y="0"/>
                    </a:cubicBezTo>
                    <a:cubicBezTo>
                      <a:pt x="266730" y="0"/>
                      <a:pt x="202472" y="9203"/>
                      <a:pt x="138049" y="13805"/>
                    </a:cubicBezTo>
                    <a:cubicBezTo>
                      <a:pt x="119642" y="18407"/>
                      <a:pt x="100268" y="20137"/>
                      <a:pt x="82829" y="27611"/>
                    </a:cubicBezTo>
                    <a:cubicBezTo>
                      <a:pt x="47690" y="42672"/>
                      <a:pt x="30537" y="63174"/>
                      <a:pt x="13805" y="96640"/>
                    </a:cubicBezTo>
                    <a:cubicBezTo>
                      <a:pt x="7297" y="109656"/>
                      <a:pt x="4602" y="124251"/>
                      <a:pt x="0" y="138057"/>
                    </a:cubicBezTo>
                    <a:cubicBezTo>
                      <a:pt x="9203" y="147261"/>
                      <a:pt x="20914" y="154508"/>
                      <a:pt x="27610" y="165669"/>
                    </a:cubicBezTo>
                    <a:cubicBezTo>
                      <a:pt x="35097" y="178148"/>
                      <a:pt x="34907" y="194070"/>
                      <a:pt x="41415" y="207086"/>
                    </a:cubicBezTo>
                    <a:cubicBezTo>
                      <a:pt x="56754" y="237766"/>
                      <a:pt x="76692" y="263841"/>
                      <a:pt x="110439" y="276114"/>
                    </a:cubicBezTo>
                    <a:cubicBezTo>
                      <a:pt x="146100" y="289083"/>
                      <a:pt x="220878" y="303726"/>
                      <a:pt x="220878" y="303726"/>
                    </a:cubicBezTo>
                    <a:cubicBezTo>
                      <a:pt x="276097" y="299124"/>
                      <a:pt x="331879" y="299030"/>
                      <a:pt x="386536" y="289920"/>
                    </a:cubicBezTo>
                    <a:cubicBezTo>
                      <a:pt x="415244" y="285135"/>
                      <a:pt x="469366" y="262309"/>
                      <a:pt x="469366" y="262309"/>
                    </a:cubicBezTo>
                    <a:cubicBezTo>
                      <a:pt x="516595" y="215076"/>
                      <a:pt x="545419" y="165669"/>
                      <a:pt x="621219" y="165669"/>
                    </a:cubicBezTo>
                    <a:lnTo>
                      <a:pt x="635024" y="165669"/>
                    </a:lnTo>
                    <a:lnTo>
                      <a:pt x="635024" y="165669"/>
                    </a:lnTo>
                    <a:lnTo>
                      <a:pt x="579804" y="151863"/>
                    </a:lnTo>
                    <a:close/>
                  </a:path>
                </a:pathLst>
              </a:custGeom>
              <a:solidFill>
                <a:srgbClr val="008000"/>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atin typeface="Arial Narrow" panose="020B0606020202030204" pitchFamily="34" charset="0"/>
                </a:endParaRPr>
              </a:p>
            </p:txBody>
          </p:sp>
          <p:sp>
            <p:nvSpPr>
              <p:cNvPr id="31" name="Forme libre 24">
                <a:extLst>
                  <a:ext uri="{FF2B5EF4-FFF2-40B4-BE49-F238E27FC236}">
                    <a16:creationId xmlns:a16="http://schemas.microsoft.com/office/drawing/2014/main" id="{5430D4D7-7F19-407B-BA9B-43AA8D104488}"/>
                  </a:ext>
                </a:extLst>
              </p:cNvPr>
              <p:cNvSpPr/>
              <p:nvPr/>
            </p:nvSpPr>
            <p:spPr>
              <a:xfrm>
                <a:off x="4500400" y="4484014"/>
                <a:ext cx="447671" cy="258718"/>
              </a:xfrm>
              <a:custGeom>
                <a:avLst/>
                <a:gdLst>
                  <a:gd name="connsiteX0" fmla="*/ 0 w 592508"/>
                  <a:gd name="connsiteY0" fmla="*/ 276115 h 295186"/>
                  <a:gd name="connsiteX1" fmla="*/ 0 w 592508"/>
                  <a:gd name="connsiteY1" fmla="*/ 276115 h 295186"/>
                  <a:gd name="connsiteX2" fmla="*/ 82829 w 592508"/>
                  <a:gd name="connsiteY2" fmla="*/ 165669 h 295186"/>
                  <a:gd name="connsiteX3" fmla="*/ 110439 w 592508"/>
                  <a:gd name="connsiteY3" fmla="*/ 110446 h 295186"/>
                  <a:gd name="connsiteX4" fmla="*/ 179463 w 592508"/>
                  <a:gd name="connsiteY4" fmla="*/ 55223 h 295186"/>
                  <a:gd name="connsiteX5" fmla="*/ 289902 w 592508"/>
                  <a:gd name="connsiteY5" fmla="*/ 27612 h 295186"/>
                  <a:gd name="connsiteX6" fmla="*/ 331317 w 592508"/>
                  <a:gd name="connsiteY6" fmla="*/ 0 h 295186"/>
                  <a:gd name="connsiteX7" fmla="*/ 552195 w 592508"/>
                  <a:gd name="connsiteY7" fmla="*/ 41417 h 295186"/>
                  <a:gd name="connsiteX8" fmla="*/ 566000 w 592508"/>
                  <a:gd name="connsiteY8" fmla="*/ 234698 h 295186"/>
                  <a:gd name="connsiteX9" fmla="*/ 483171 w 592508"/>
                  <a:gd name="connsiteY9" fmla="*/ 276115 h 295186"/>
                  <a:gd name="connsiteX10" fmla="*/ 372732 w 592508"/>
                  <a:gd name="connsiteY10" fmla="*/ 262309 h 295186"/>
                  <a:gd name="connsiteX11" fmla="*/ 55220 w 592508"/>
                  <a:gd name="connsiteY11" fmla="*/ 289921 h 295186"/>
                  <a:gd name="connsiteX12" fmla="*/ 0 w 592508"/>
                  <a:gd name="connsiteY12" fmla="*/ 276115 h 295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508" h="295186">
                    <a:moveTo>
                      <a:pt x="0" y="276115"/>
                    </a:moveTo>
                    <a:lnTo>
                      <a:pt x="0" y="276115"/>
                    </a:lnTo>
                    <a:cubicBezTo>
                      <a:pt x="27610" y="239300"/>
                      <a:pt x="57304" y="203959"/>
                      <a:pt x="82829" y="165669"/>
                    </a:cubicBezTo>
                    <a:cubicBezTo>
                      <a:pt x="94244" y="148545"/>
                      <a:pt x="99024" y="127570"/>
                      <a:pt x="110439" y="110446"/>
                    </a:cubicBezTo>
                    <a:cubicBezTo>
                      <a:pt x="123279" y="91184"/>
                      <a:pt x="161000" y="64455"/>
                      <a:pt x="179463" y="55223"/>
                    </a:cubicBezTo>
                    <a:cubicBezTo>
                      <a:pt x="207765" y="41071"/>
                      <a:pt x="263644" y="32864"/>
                      <a:pt x="289902" y="27612"/>
                    </a:cubicBezTo>
                    <a:cubicBezTo>
                      <a:pt x="303707" y="18408"/>
                      <a:pt x="314725" y="0"/>
                      <a:pt x="331317" y="0"/>
                    </a:cubicBezTo>
                    <a:cubicBezTo>
                      <a:pt x="435688" y="0"/>
                      <a:pt x="474873" y="15643"/>
                      <a:pt x="552195" y="41417"/>
                    </a:cubicBezTo>
                    <a:cubicBezTo>
                      <a:pt x="599847" y="112899"/>
                      <a:pt x="606282" y="103774"/>
                      <a:pt x="566000" y="234698"/>
                    </a:cubicBezTo>
                    <a:cubicBezTo>
                      <a:pt x="559884" y="254577"/>
                      <a:pt x="498748" y="270922"/>
                      <a:pt x="483171" y="276115"/>
                    </a:cubicBezTo>
                    <a:cubicBezTo>
                      <a:pt x="446358" y="271513"/>
                      <a:pt x="409832" y="262309"/>
                      <a:pt x="372732" y="262309"/>
                    </a:cubicBezTo>
                    <a:cubicBezTo>
                      <a:pt x="258823" y="262309"/>
                      <a:pt x="164487" y="276262"/>
                      <a:pt x="55220" y="289921"/>
                    </a:cubicBezTo>
                    <a:cubicBezTo>
                      <a:pt x="5074" y="306636"/>
                      <a:pt x="9203" y="278416"/>
                      <a:pt x="0" y="276115"/>
                    </a:cubicBezTo>
                    <a:close/>
                  </a:path>
                </a:pathLst>
              </a:custGeom>
              <a:solidFill>
                <a:srgbClr val="008000"/>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atin typeface="Arial Narrow" panose="020B0606020202030204" pitchFamily="34" charset="0"/>
                </a:endParaRPr>
              </a:p>
            </p:txBody>
          </p:sp>
          <p:sp>
            <p:nvSpPr>
              <p:cNvPr id="32" name="Forme libre 25">
                <a:extLst>
                  <a:ext uri="{FF2B5EF4-FFF2-40B4-BE49-F238E27FC236}">
                    <a16:creationId xmlns:a16="http://schemas.microsoft.com/office/drawing/2014/main" id="{26991E3D-D8FF-42A8-A779-8DA0C5487492}"/>
                  </a:ext>
                </a:extLst>
              </p:cNvPr>
              <p:cNvSpPr/>
              <p:nvPr/>
            </p:nvSpPr>
            <p:spPr>
              <a:xfrm>
                <a:off x="4032092" y="4593533"/>
                <a:ext cx="479421" cy="265066"/>
              </a:xfrm>
              <a:custGeom>
                <a:avLst/>
                <a:gdLst>
                  <a:gd name="connsiteX0" fmla="*/ 579804 w 635024"/>
                  <a:gd name="connsiteY0" fmla="*/ 151863 h 303726"/>
                  <a:gd name="connsiteX1" fmla="*/ 579804 w 635024"/>
                  <a:gd name="connsiteY1" fmla="*/ 151863 h 303726"/>
                  <a:gd name="connsiteX2" fmla="*/ 469366 w 635024"/>
                  <a:gd name="connsiteY2" fmla="*/ 110446 h 303726"/>
                  <a:gd name="connsiteX3" fmla="*/ 441756 w 635024"/>
                  <a:gd name="connsiteY3" fmla="*/ 82834 h 303726"/>
                  <a:gd name="connsiteX4" fmla="*/ 400341 w 635024"/>
                  <a:gd name="connsiteY4" fmla="*/ 55223 h 303726"/>
                  <a:gd name="connsiteX5" fmla="*/ 372731 w 635024"/>
                  <a:gd name="connsiteY5" fmla="*/ 13805 h 303726"/>
                  <a:gd name="connsiteX6" fmla="*/ 331317 w 635024"/>
                  <a:gd name="connsiteY6" fmla="*/ 0 h 303726"/>
                  <a:gd name="connsiteX7" fmla="*/ 138049 w 635024"/>
                  <a:gd name="connsiteY7" fmla="*/ 13805 h 303726"/>
                  <a:gd name="connsiteX8" fmla="*/ 82829 w 635024"/>
                  <a:gd name="connsiteY8" fmla="*/ 27611 h 303726"/>
                  <a:gd name="connsiteX9" fmla="*/ 13805 w 635024"/>
                  <a:gd name="connsiteY9" fmla="*/ 96640 h 303726"/>
                  <a:gd name="connsiteX10" fmla="*/ 0 w 635024"/>
                  <a:gd name="connsiteY10" fmla="*/ 138057 h 303726"/>
                  <a:gd name="connsiteX11" fmla="*/ 27610 w 635024"/>
                  <a:gd name="connsiteY11" fmla="*/ 165669 h 303726"/>
                  <a:gd name="connsiteX12" fmla="*/ 41415 w 635024"/>
                  <a:gd name="connsiteY12" fmla="*/ 207086 h 303726"/>
                  <a:gd name="connsiteX13" fmla="*/ 110439 w 635024"/>
                  <a:gd name="connsiteY13" fmla="*/ 276114 h 303726"/>
                  <a:gd name="connsiteX14" fmla="*/ 220878 w 635024"/>
                  <a:gd name="connsiteY14" fmla="*/ 303726 h 303726"/>
                  <a:gd name="connsiteX15" fmla="*/ 386536 w 635024"/>
                  <a:gd name="connsiteY15" fmla="*/ 289920 h 303726"/>
                  <a:gd name="connsiteX16" fmla="*/ 469366 w 635024"/>
                  <a:gd name="connsiteY16" fmla="*/ 262309 h 303726"/>
                  <a:gd name="connsiteX17" fmla="*/ 621219 w 635024"/>
                  <a:gd name="connsiteY17" fmla="*/ 165669 h 303726"/>
                  <a:gd name="connsiteX18" fmla="*/ 635024 w 635024"/>
                  <a:gd name="connsiteY18" fmla="*/ 165669 h 303726"/>
                  <a:gd name="connsiteX19" fmla="*/ 635024 w 635024"/>
                  <a:gd name="connsiteY19" fmla="*/ 165669 h 303726"/>
                  <a:gd name="connsiteX20" fmla="*/ 579804 w 635024"/>
                  <a:gd name="connsiteY20" fmla="*/ 151863 h 303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35024" h="303726">
                    <a:moveTo>
                      <a:pt x="579804" y="151863"/>
                    </a:moveTo>
                    <a:lnTo>
                      <a:pt x="579804" y="151863"/>
                    </a:lnTo>
                    <a:cubicBezTo>
                      <a:pt x="542991" y="138057"/>
                      <a:pt x="504531" y="128030"/>
                      <a:pt x="469366" y="110446"/>
                    </a:cubicBezTo>
                    <a:cubicBezTo>
                      <a:pt x="457724" y="104625"/>
                      <a:pt x="451920" y="90965"/>
                      <a:pt x="441756" y="82834"/>
                    </a:cubicBezTo>
                    <a:cubicBezTo>
                      <a:pt x="428800" y="72469"/>
                      <a:pt x="414146" y="64427"/>
                      <a:pt x="400341" y="55223"/>
                    </a:cubicBezTo>
                    <a:cubicBezTo>
                      <a:pt x="391138" y="41417"/>
                      <a:pt x="385687" y="24171"/>
                      <a:pt x="372731" y="13805"/>
                    </a:cubicBezTo>
                    <a:cubicBezTo>
                      <a:pt x="361369" y="4714"/>
                      <a:pt x="345868" y="0"/>
                      <a:pt x="331317" y="0"/>
                    </a:cubicBezTo>
                    <a:cubicBezTo>
                      <a:pt x="266730" y="0"/>
                      <a:pt x="202472" y="9203"/>
                      <a:pt x="138049" y="13805"/>
                    </a:cubicBezTo>
                    <a:cubicBezTo>
                      <a:pt x="119642" y="18407"/>
                      <a:pt x="100268" y="20137"/>
                      <a:pt x="82829" y="27611"/>
                    </a:cubicBezTo>
                    <a:cubicBezTo>
                      <a:pt x="47690" y="42672"/>
                      <a:pt x="30537" y="63174"/>
                      <a:pt x="13805" y="96640"/>
                    </a:cubicBezTo>
                    <a:cubicBezTo>
                      <a:pt x="7297" y="109656"/>
                      <a:pt x="4602" y="124251"/>
                      <a:pt x="0" y="138057"/>
                    </a:cubicBezTo>
                    <a:cubicBezTo>
                      <a:pt x="9203" y="147261"/>
                      <a:pt x="20914" y="154508"/>
                      <a:pt x="27610" y="165669"/>
                    </a:cubicBezTo>
                    <a:cubicBezTo>
                      <a:pt x="35097" y="178148"/>
                      <a:pt x="34907" y="194070"/>
                      <a:pt x="41415" y="207086"/>
                    </a:cubicBezTo>
                    <a:cubicBezTo>
                      <a:pt x="56754" y="237766"/>
                      <a:pt x="76692" y="263841"/>
                      <a:pt x="110439" y="276114"/>
                    </a:cubicBezTo>
                    <a:cubicBezTo>
                      <a:pt x="146100" y="289083"/>
                      <a:pt x="220878" y="303726"/>
                      <a:pt x="220878" y="303726"/>
                    </a:cubicBezTo>
                    <a:cubicBezTo>
                      <a:pt x="276097" y="299124"/>
                      <a:pt x="331879" y="299030"/>
                      <a:pt x="386536" y="289920"/>
                    </a:cubicBezTo>
                    <a:cubicBezTo>
                      <a:pt x="415244" y="285135"/>
                      <a:pt x="469366" y="262309"/>
                      <a:pt x="469366" y="262309"/>
                    </a:cubicBezTo>
                    <a:cubicBezTo>
                      <a:pt x="516595" y="215076"/>
                      <a:pt x="545419" y="165669"/>
                      <a:pt x="621219" y="165669"/>
                    </a:cubicBezTo>
                    <a:lnTo>
                      <a:pt x="635024" y="165669"/>
                    </a:lnTo>
                    <a:lnTo>
                      <a:pt x="635024" y="165669"/>
                    </a:lnTo>
                    <a:lnTo>
                      <a:pt x="579804" y="151863"/>
                    </a:lnTo>
                    <a:close/>
                  </a:path>
                </a:pathLst>
              </a:custGeom>
              <a:solidFill>
                <a:srgbClr val="008000"/>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atin typeface="Arial Narrow" panose="020B0606020202030204" pitchFamily="34" charset="0"/>
                </a:endParaRPr>
              </a:p>
            </p:txBody>
          </p:sp>
          <p:sp>
            <p:nvSpPr>
              <p:cNvPr id="33" name="Forme libre 26">
                <a:extLst>
                  <a:ext uri="{FF2B5EF4-FFF2-40B4-BE49-F238E27FC236}">
                    <a16:creationId xmlns:a16="http://schemas.microsoft.com/office/drawing/2014/main" id="{A62CFA74-2CBC-4A12-B7B9-A5ADF4CAFFDA}"/>
                  </a:ext>
                </a:extLst>
              </p:cNvPr>
              <p:cNvSpPr/>
              <p:nvPr/>
            </p:nvSpPr>
            <p:spPr>
              <a:xfrm rot="18502904">
                <a:off x="4287714" y="4474469"/>
                <a:ext cx="447597" cy="257173"/>
              </a:xfrm>
              <a:custGeom>
                <a:avLst/>
                <a:gdLst>
                  <a:gd name="connsiteX0" fmla="*/ 0 w 592508"/>
                  <a:gd name="connsiteY0" fmla="*/ 276115 h 295186"/>
                  <a:gd name="connsiteX1" fmla="*/ 0 w 592508"/>
                  <a:gd name="connsiteY1" fmla="*/ 276115 h 295186"/>
                  <a:gd name="connsiteX2" fmla="*/ 82829 w 592508"/>
                  <a:gd name="connsiteY2" fmla="*/ 165669 h 295186"/>
                  <a:gd name="connsiteX3" fmla="*/ 110439 w 592508"/>
                  <a:gd name="connsiteY3" fmla="*/ 110446 h 295186"/>
                  <a:gd name="connsiteX4" fmla="*/ 179463 w 592508"/>
                  <a:gd name="connsiteY4" fmla="*/ 55223 h 295186"/>
                  <a:gd name="connsiteX5" fmla="*/ 289902 w 592508"/>
                  <a:gd name="connsiteY5" fmla="*/ 27612 h 295186"/>
                  <a:gd name="connsiteX6" fmla="*/ 331317 w 592508"/>
                  <a:gd name="connsiteY6" fmla="*/ 0 h 295186"/>
                  <a:gd name="connsiteX7" fmla="*/ 552195 w 592508"/>
                  <a:gd name="connsiteY7" fmla="*/ 41417 h 295186"/>
                  <a:gd name="connsiteX8" fmla="*/ 566000 w 592508"/>
                  <a:gd name="connsiteY8" fmla="*/ 234698 h 295186"/>
                  <a:gd name="connsiteX9" fmla="*/ 483171 w 592508"/>
                  <a:gd name="connsiteY9" fmla="*/ 276115 h 295186"/>
                  <a:gd name="connsiteX10" fmla="*/ 372732 w 592508"/>
                  <a:gd name="connsiteY10" fmla="*/ 262309 h 295186"/>
                  <a:gd name="connsiteX11" fmla="*/ 55220 w 592508"/>
                  <a:gd name="connsiteY11" fmla="*/ 289921 h 295186"/>
                  <a:gd name="connsiteX12" fmla="*/ 0 w 592508"/>
                  <a:gd name="connsiteY12" fmla="*/ 276115 h 295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2508" h="295186">
                    <a:moveTo>
                      <a:pt x="0" y="276115"/>
                    </a:moveTo>
                    <a:lnTo>
                      <a:pt x="0" y="276115"/>
                    </a:lnTo>
                    <a:cubicBezTo>
                      <a:pt x="27610" y="239300"/>
                      <a:pt x="57304" y="203959"/>
                      <a:pt x="82829" y="165669"/>
                    </a:cubicBezTo>
                    <a:cubicBezTo>
                      <a:pt x="94244" y="148545"/>
                      <a:pt x="99024" y="127570"/>
                      <a:pt x="110439" y="110446"/>
                    </a:cubicBezTo>
                    <a:cubicBezTo>
                      <a:pt x="123279" y="91184"/>
                      <a:pt x="161000" y="64455"/>
                      <a:pt x="179463" y="55223"/>
                    </a:cubicBezTo>
                    <a:cubicBezTo>
                      <a:pt x="207765" y="41071"/>
                      <a:pt x="263644" y="32864"/>
                      <a:pt x="289902" y="27612"/>
                    </a:cubicBezTo>
                    <a:cubicBezTo>
                      <a:pt x="303707" y="18408"/>
                      <a:pt x="314725" y="0"/>
                      <a:pt x="331317" y="0"/>
                    </a:cubicBezTo>
                    <a:cubicBezTo>
                      <a:pt x="435688" y="0"/>
                      <a:pt x="474873" y="15643"/>
                      <a:pt x="552195" y="41417"/>
                    </a:cubicBezTo>
                    <a:cubicBezTo>
                      <a:pt x="599847" y="112899"/>
                      <a:pt x="606282" y="103774"/>
                      <a:pt x="566000" y="234698"/>
                    </a:cubicBezTo>
                    <a:cubicBezTo>
                      <a:pt x="559884" y="254577"/>
                      <a:pt x="498748" y="270922"/>
                      <a:pt x="483171" y="276115"/>
                    </a:cubicBezTo>
                    <a:cubicBezTo>
                      <a:pt x="446358" y="271513"/>
                      <a:pt x="409832" y="262309"/>
                      <a:pt x="372732" y="262309"/>
                    </a:cubicBezTo>
                    <a:cubicBezTo>
                      <a:pt x="258823" y="262309"/>
                      <a:pt x="164487" y="276262"/>
                      <a:pt x="55220" y="289921"/>
                    </a:cubicBezTo>
                    <a:cubicBezTo>
                      <a:pt x="5074" y="306636"/>
                      <a:pt x="9203" y="278416"/>
                      <a:pt x="0" y="276115"/>
                    </a:cubicBezTo>
                    <a:close/>
                  </a:path>
                </a:pathLst>
              </a:custGeom>
              <a:solidFill>
                <a:srgbClr val="008000"/>
              </a:solidFill>
              <a:ln>
                <a:solidFill>
                  <a:schemeClr val="bg2">
                    <a:lumMod val="7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latin typeface="Arial Narrow" panose="020B0606020202030204" pitchFamily="34" charset="0"/>
                </a:endParaRPr>
              </a:p>
            </p:txBody>
          </p:sp>
        </p:grpSp>
      </p:grpSp>
    </p:spTree>
    <p:extLst>
      <p:ext uri="{BB962C8B-B14F-4D97-AF65-F5344CB8AC3E}">
        <p14:creationId xmlns:p14="http://schemas.microsoft.com/office/powerpoint/2010/main" val="2276881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879295" y="1759861"/>
            <a:ext cx="10839906" cy="4832092"/>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Cas systèmes d’information </a:t>
            </a:r>
            <a:r>
              <a:rPr lang="fr-FR" sz="2400" b="1" dirty="0" err="1">
                <a:latin typeface="Arial Narrow" panose="020B0506020102020204" pitchFamily="34" charset="0"/>
                <a:ea typeface="Arial" charset="0"/>
                <a:cs typeface="Arial" charset="0"/>
              </a:rPr>
              <a:t>agrométéo</a:t>
            </a:r>
            <a:r>
              <a:rPr lang="fr-FR" sz="2400" b="1" dirty="0">
                <a:latin typeface="Arial Narrow" panose="020B0506020102020204" pitchFamily="34" charset="0"/>
                <a:ea typeface="Arial" charset="0"/>
                <a:cs typeface="Arial" charset="0"/>
              </a:rPr>
              <a:t> au Sénégal :</a:t>
            </a:r>
          </a:p>
          <a:p>
            <a:pPr marL="342900"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Diffusion prévision saisonnière : mise en place d’un réseau d’observation pluviométrique</a:t>
            </a:r>
          </a:p>
          <a:p>
            <a:pPr lvl="1"/>
            <a:r>
              <a:rPr lang="fr-FR" b="0" i="0" dirty="0">
                <a:solidFill>
                  <a:srgbClr val="000000"/>
                </a:solidFill>
                <a:effectLst/>
                <a:latin typeface="Arial Narrow" panose="020B0506020102020204" pitchFamily="34" charset="0"/>
              </a:rPr>
              <a:t> </a:t>
            </a: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Diffusion des prévisions météorologiques et à court et moyen termes et suivi de la pluviométrie</a:t>
            </a:r>
          </a:p>
          <a:p>
            <a:pPr marL="800100" lvl="1" indent="-342900">
              <a:buFont typeface="Wingdings" panose="05000000000000000000" pitchFamily="2" charset="2"/>
              <a:buChar char="v"/>
            </a:pPr>
            <a:endParaRPr lang="fr-FR"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Information sur les prix, les lieux de vente, les variétés, la disponibilité des semences à différentes échelles</a:t>
            </a:r>
          </a:p>
          <a:p>
            <a:pPr marL="800100" lvl="1" indent="-342900">
              <a:buFont typeface="Wingdings" panose="05000000000000000000" pitchFamily="2" charset="2"/>
              <a:buChar char="v"/>
            </a:pPr>
            <a:endParaRPr lang="fr-FR" sz="20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Informations envoyées par SMS ou par appel téléphonique. </a:t>
            </a:r>
          </a:p>
          <a:p>
            <a:pPr marL="800100" lvl="1" indent="-342900">
              <a:buFont typeface="Wingdings" panose="05000000000000000000" pitchFamily="2" charset="2"/>
              <a:buChar char="v"/>
            </a:pPr>
            <a:endParaRPr lang="fr-FR" sz="20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Pour les prévisions à des échéances d’une semaine, 72h, 48h, 24h ou même des prévisions immédiates (pluie prévue dans les prochaines heures)</a:t>
            </a:r>
            <a:r>
              <a:rPr lang="fr-FR" sz="2200" b="0" i="0" dirty="0">
                <a:solidFill>
                  <a:srgbClr val="000000"/>
                </a:solidFill>
                <a:effectLst/>
                <a:latin typeface="Arial Narrow" panose="020B0506020102020204" pitchFamily="34" charset="0"/>
              </a:rPr>
              <a:t>	 </a:t>
            </a:r>
            <a:endParaRPr lang="fr-FR" sz="2200" dirty="0">
              <a:latin typeface="Arial Narrow" panose="020B0506020102020204" pitchFamily="34" charset="0"/>
              <a:ea typeface="Arial" charset="0"/>
              <a:cs typeface="Arial" charset="0"/>
            </a:endParaRPr>
          </a:p>
        </p:txBody>
      </p:sp>
      <p:sp>
        <p:nvSpPr>
          <p:cNvPr id="14" name="ZoneTexte 13">
            <a:extLst>
              <a:ext uri="{FF2B5EF4-FFF2-40B4-BE49-F238E27FC236}">
                <a16:creationId xmlns:a16="http://schemas.microsoft.com/office/drawing/2014/main" id="{0B8650AE-1542-46BF-9CC3-A37288AF96D3}"/>
              </a:ext>
            </a:extLst>
          </p:cNvPr>
          <p:cNvSpPr txBox="1"/>
          <p:nvPr/>
        </p:nvSpPr>
        <p:spPr>
          <a:xfrm>
            <a:off x="1014310" y="377664"/>
            <a:ext cx="10033441"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977449" y="1466825"/>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977449"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2451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a:extLst>
              <a:ext uri="{FF2B5EF4-FFF2-40B4-BE49-F238E27FC236}">
                <a16:creationId xmlns:a16="http://schemas.microsoft.com/office/drawing/2014/main" id="{0B8650AE-1542-46BF-9CC3-A37288AF96D3}"/>
              </a:ext>
            </a:extLst>
          </p:cNvPr>
          <p:cNvSpPr txBox="1"/>
          <p:nvPr/>
        </p:nvSpPr>
        <p:spPr>
          <a:xfrm>
            <a:off x="1186695" y="377664"/>
            <a:ext cx="10040938"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49834" y="1466825"/>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4983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
        <p:nvSpPr>
          <p:cNvPr id="9" name="ZoneTexte 8">
            <a:extLst>
              <a:ext uri="{FF2B5EF4-FFF2-40B4-BE49-F238E27FC236}">
                <a16:creationId xmlns:a16="http://schemas.microsoft.com/office/drawing/2014/main" id="{9BED9981-9C40-4590-828E-2FBFBAA9CA82}"/>
              </a:ext>
            </a:extLst>
          </p:cNvPr>
          <p:cNvSpPr txBox="1"/>
          <p:nvPr/>
        </p:nvSpPr>
        <p:spPr>
          <a:xfrm>
            <a:off x="3663476" y="1391220"/>
            <a:ext cx="7294333"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fr-FR" sz="2400" b="1" dirty="0">
                <a:solidFill>
                  <a:srgbClr val="000000"/>
                </a:solidFill>
                <a:latin typeface="Arial Narrow" panose="020B0606020202030204" pitchFamily="34" charset="0"/>
                <a:ea typeface="Calibri"/>
              </a:rPr>
              <a:t>Le système de transmission de l’information climatique fourni par les scientifiques </a:t>
            </a:r>
            <a:r>
              <a:rPr lang="fr-FR" sz="2400" b="1" dirty="0">
                <a:latin typeface="Arial Narrow" panose="020B0606020202030204" pitchFamily="34" charset="0"/>
                <a:cs typeface="Times New Roman" panose="02020603050405020304" pitchFamily="18" charset="0"/>
              </a:rPr>
              <a:t> </a:t>
            </a:r>
          </a:p>
        </p:txBody>
      </p:sp>
      <p:sp>
        <p:nvSpPr>
          <p:cNvPr id="12" name="Rectangle à coins arrondis 25">
            <a:extLst>
              <a:ext uri="{FF2B5EF4-FFF2-40B4-BE49-F238E27FC236}">
                <a16:creationId xmlns:a16="http://schemas.microsoft.com/office/drawing/2014/main" id="{2B81054B-89C2-4DD0-A69A-39D6BA54654F}"/>
              </a:ext>
            </a:extLst>
          </p:cNvPr>
          <p:cNvSpPr>
            <a:spLocks noChangeArrowheads="1"/>
          </p:cNvSpPr>
          <p:nvPr/>
        </p:nvSpPr>
        <p:spPr bwMode="auto">
          <a:xfrm>
            <a:off x="157398" y="2257854"/>
            <a:ext cx="2850283" cy="1177925"/>
          </a:xfrm>
          <a:prstGeom prst="roundRect">
            <a:avLst>
              <a:gd name="adj" fmla="val 16667"/>
            </a:avLst>
          </a:prstGeom>
          <a:gradFill rotWithShape="1">
            <a:gsLst>
              <a:gs pos="0">
                <a:srgbClr val="DAFDA7"/>
              </a:gs>
              <a:gs pos="35001">
                <a:srgbClr val="E4FDC2"/>
              </a:gs>
              <a:gs pos="100000">
                <a:srgbClr val="F5FFE6"/>
              </a:gs>
            </a:gsLst>
            <a:lin ang="16200000" scaled="1"/>
          </a:gradFill>
          <a:ln w="28575">
            <a:solidFill>
              <a:srgbClr val="9BBB59">
                <a:lumMod val="95000"/>
                <a:lumOff val="0"/>
              </a:srgbClr>
            </a:solidFill>
            <a:round/>
            <a:headEnd/>
            <a:tailEnd/>
          </a:ln>
          <a:effectLst>
            <a:outerShdw dist="20000" dir="5400000" rotWithShape="0">
              <a:srgbClr val="000000">
                <a:alpha val="37999"/>
              </a:srgbClr>
            </a:outerShdw>
          </a:effectLst>
        </p:spPr>
        <p:txBody>
          <a:bodyPr anchor="ctr" upright="1"/>
          <a:lstStyle/>
          <a:p>
            <a:pPr algn="ctr" eaLnBrk="1" fontAlgn="auto" hangingPunct="1">
              <a:lnSpc>
                <a:spcPct val="115000"/>
              </a:lnSpc>
              <a:spcBef>
                <a:spcPts val="0"/>
              </a:spcBef>
              <a:spcAft>
                <a:spcPts val="1000"/>
              </a:spcAft>
              <a:defRPr/>
            </a:pPr>
            <a:r>
              <a:rPr lang="fr-FR" sz="2000" b="1" kern="0" dirty="0">
                <a:solidFill>
                  <a:sysClr val="windowText" lastClr="000000"/>
                </a:solidFill>
                <a:latin typeface="Arial Narrow" panose="020B0606020202030204" pitchFamily="34" charset="0"/>
                <a:ea typeface="Calibri"/>
                <a:cs typeface="Times New Roman"/>
              </a:rPr>
              <a:t>ANACIM</a:t>
            </a:r>
            <a:r>
              <a:rPr lang="fr-FR" sz="2000" kern="0" dirty="0">
                <a:solidFill>
                  <a:sysClr val="windowText" lastClr="000000"/>
                </a:solidFill>
                <a:latin typeface="Arial Narrow" panose="020B0606020202030204" pitchFamily="34" charset="0"/>
                <a:ea typeface="Calibri"/>
                <a:cs typeface="Times New Roman"/>
              </a:rPr>
              <a:t> (informations climatiques et météorologiques)</a:t>
            </a:r>
          </a:p>
        </p:txBody>
      </p:sp>
      <p:sp>
        <p:nvSpPr>
          <p:cNvPr id="15" name="Rectangle à coins arrondis 32">
            <a:extLst>
              <a:ext uri="{FF2B5EF4-FFF2-40B4-BE49-F238E27FC236}">
                <a16:creationId xmlns:a16="http://schemas.microsoft.com/office/drawing/2014/main" id="{1D249DB7-13EF-4F2B-A286-F079732A8756}"/>
              </a:ext>
            </a:extLst>
          </p:cNvPr>
          <p:cNvSpPr>
            <a:spLocks noChangeArrowheads="1"/>
          </p:cNvSpPr>
          <p:nvPr/>
        </p:nvSpPr>
        <p:spPr bwMode="auto">
          <a:xfrm>
            <a:off x="195872" y="4083479"/>
            <a:ext cx="2850283" cy="1251579"/>
          </a:xfrm>
          <a:prstGeom prst="roundRect">
            <a:avLst>
              <a:gd name="adj" fmla="val 16667"/>
            </a:avLst>
          </a:prstGeom>
          <a:gradFill rotWithShape="1">
            <a:gsLst>
              <a:gs pos="0">
                <a:srgbClr val="DAFDA7"/>
              </a:gs>
              <a:gs pos="35001">
                <a:srgbClr val="E4FDC2"/>
              </a:gs>
              <a:gs pos="100000">
                <a:srgbClr val="F5FFE6"/>
              </a:gs>
            </a:gsLst>
            <a:lin ang="16200000" scaled="1"/>
          </a:gradFill>
          <a:ln w="28575">
            <a:solidFill>
              <a:srgbClr val="9BBB59">
                <a:lumMod val="95000"/>
                <a:lumOff val="0"/>
              </a:srgbClr>
            </a:solidFill>
            <a:round/>
            <a:headEnd/>
            <a:tailEnd/>
          </a:ln>
          <a:effectLst>
            <a:outerShdw dist="20000" dir="5400000" rotWithShape="0">
              <a:srgbClr val="000000">
                <a:alpha val="37999"/>
              </a:srgbClr>
            </a:outerShdw>
          </a:effectLst>
        </p:spPr>
        <p:txBody>
          <a:bodyPr anchor="ctr" upright="1"/>
          <a:lstStyle/>
          <a:p>
            <a:pPr algn="ctr" eaLnBrk="1" fontAlgn="auto" hangingPunct="1">
              <a:lnSpc>
                <a:spcPct val="115000"/>
              </a:lnSpc>
              <a:spcBef>
                <a:spcPts val="0"/>
              </a:spcBef>
              <a:spcAft>
                <a:spcPts val="1000"/>
              </a:spcAft>
              <a:defRPr/>
            </a:pPr>
            <a:r>
              <a:rPr lang="fr-FR" sz="2000" b="1" kern="0" dirty="0">
                <a:solidFill>
                  <a:sysClr val="windowText" lastClr="000000"/>
                </a:solidFill>
                <a:latin typeface="Arial Narrow" panose="020B0606020202030204" pitchFamily="34" charset="0"/>
                <a:ea typeface="Calibri"/>
                <a:cs typeface="Times New Roman"/>
              </a:rPr>
              <a:t>ISRA</a:t>
            </a:r>
            <a:r>
              <a:rPr lang="fr-FR" sz="2000" kern="0" dirty="0">
                <a:solidFill>
                  <a:sysClr val="windowText" lastClr="000000"/>
                </a:solidFill>
                <a:latin typeface="Arial Narrow" panose="020B0606020202030204" pitchFamily="34" charset="0"/>
                <a:ea typeface="Calibri"/>
                <a:cs typeface="Times New Roman"/>
              </a:rPr>
              <a:t> (informations sur les nouvelles technologies agricoles et marchés)</a:t>
            </a:r>
          </a:p>
        </p:txBody>
      </p:sp>
      <p:grpSp>
        <p:nvGrpSpPr>
          <p:cNvPr id="17" name="Groupe 16">
            <a:extLst>
              <a:ext uri="{FF2B5EF4-FFF2-40B4-BE49-F238E27FC236}">
                <a16:creationId xmlns:a16="http://schemas.microsoft.com/office/drawing/2014/main" id="{3375E67D-6369-407F-881D-8736BC1FBC72}"/>
              </a:ext>
            </a:extLst>
          </p:cNvPr>
          <p:cNvGrpSpPr>
            <a:grpSpLocks/>
          </p:cNvGrpSpPr>
          <p:nvPr/>
        </p:nvGrpSpPr>
        <p:grpSpPr bwMode="auto">
          <a:xfrm>
            <a:off x="3064909" y="2747346"/>
            <a:ext cx="2879572" cy="2292256"/>
            <a:chOff x="2323422" y="2626574"/>
            <a:chExt cx="2198725" cy="2310836"/>
          </a:xfrm>
        </p:grpSpPr>
        <p:sp>
          <p:nvSpPr>
            <p:cNvPr id="34" name="Rectangle à coins arrondis 26">
              <a:extLst>
                <a:ext uri="{FF2B5EF4-FFF2-40B4-BE49-F238E27FC236}">
                  <a16:creationId xmlns:a16="http://schemas.microsoft.com/office/drawing/2014/main" id="{26B05A0A-EF57-40A5-A8FC-BC1E1AA59C38}"/>
                </a:ext>
              </a:extLst>
            </p:cNvPr>
            <p:cNvSpPr>
              <a:spLocks noChangeArrowheads="1"/>
            </p:cNvSpPr>
            <p:nvPr/>
          </p:nvSpPr>
          <p:spPr bwMode="auto">
            <a:xfrm>
              <a:off x="2606584" y="3320587"/>
              <a:ext cx="1915844" cy="907409"/>
            </a:xfrm>
            <a:prstGeom prst="roundRect">
              <a:avLst>
                <a:gd name="adj" fmla="val 16667"/>
              </a:avLst>
            </a:prstGeom>
            <a:gradFill rotWithShape="1">
              <a:gsLst>
                <a:gs pos="0">
                  <a:srgbClr val="FFA2A1"/>
                </a:gs>
                <a:gs pos="35001">
                  <a:srgbClr val="FFBEBD"/>
                </a:gs>
                <a:gs pos="100000">
                  <a:srgbClr val="FFE5E5"/>
                </a:gs>
              </a:gsLst>
              <a:lin ang="16200000" scaled="1"/>
            </a:gradFill>
            <a:ln w="28575">
              <a:solidFill>
                <a:srgbClr val="C0504D">
                  <a:lumMod val="95000"/>
                  <a:lumOff val="0"/>
                </a:srgbClr>
              </a:solidFill>
              <a:round/>
              <a:headEnd/>
              <a:tailEnd/>
            </a:ln>
            <a:effectLst>
              <a:outerShdw dist="20000" dir="5400000" rotWithShape="0">
                <a:srgbClr val="000000">
                  <a:alpha val="37999"/>
                </a:srgbClr>
              </a:outerShdw>
            </a:effectLst>
          </p:spPr>
          <p:txBody>
            <a:bodyPr anchor="ctr" upright="1"/>
            <a:lstStyle/>
            <a:p>
              <a:pPr algn="ctr" eaLnBrk="1" fontAlgn="auto" hangingPunct="1">
                <a:lnSpc>
                  <a:spcPct val="115000"/>
                </a:lnSpc>
                <a:spcBef>
                  <a:spcPts val="0"/>
                </a:spcBef>
                <a:spcAft>
                  <a:spcPts val="1000"/>
                </a:spcAft>
                <a:defRPr/>
              </a:pPr>
              <a:r>
                <a:rPr lang="fr-FR" sz="2000" kern="0" dirty="0">
                  <a:solidFill>
                    <a:sysClr val="windowText" lastClr="000000"/>
                  </a:solidFill>
                  <a:latin typeface="Arial Narrow" panose="020B0606020202030204" pitchFamily="34" charset="0"/>
                  <a:ea typeface="Calibri"/>
                  <a:cs typeface="Times New Roman"/>
                </a:rPr>
                <a:t>Serveur (traitement des informations collectées)</a:t>
              </a:r>
            </a:p>
          </p:txBody>
        </p:sp>
        <p:sp>
          <p:nvSpPr>
            <p:cNvPr id="35" name="Accolade fermante 34">
              <a:extLst>
                <a:ext uri="{FF2B5EF4-FFF2-40B4-BE49-F238E27FC236}">
                  <a16:creationId xmlns:a16="http://schemas.microsoft.com/office/drawing/2014/main" id="{951F0FCC-17FF-4553-8016-CD11F5A79F09}"/>
                </a:ext>
              </a:extLst>
            </p:cNvPr>
            <p:cNvSpPr>
              <a:spLocks/>
            </p:cNvSpPr>
            <p:nvPr/>
          </p:nvSpPr>
          <p:spPr bwMode="auto">
            <a:xfrm>
              <a:off x="2323414" y="2626028"/>
              <a:ext cx="291260" cy="2310931"/>
            </a:xfrm>
            <a:prstGeom prst="rightBrace">
              <a:avLst>
                <a:gd name="adj1" fmla="val 8329"/>
                <a:gd name="adj2" fmla="val 50000"/>
              </a:avLst>
            </a:prstGeom>
            <a:noFill/>
            <a:ln w="28575">
              <a:solidFill>
                <a:srgbClr val="4F81BD">
                  <a:lumMod val="95000"/>
                  <a:lumOff val="0"/>
                </a:srgbClr>
              </a:solidFill>
              <a:round/>
              <a:headEnd/>
              <a:tailEnd/>
            </a:ln>
            <a:extLst>
              <a:ext uri="{909E8E84-426E-40DD-AFC4-6F175D3DCCD1}">
                <a14:hiddenFill xmlns:a14="http://schemas.microsoft.com/office/drawing/2010/main">
                  <a:solidFill>
                    <a:srgbClr val="FFFFFF"/>
                  </a:solidFill>
                </a14:hiddenFill>
              </a:ext>
            </a:extLst>
          </p:spPr>
          <p:txBody>
            <a:bodyPr anchor="ctr" upright="1"/>
            <a:lstStyle/>
            <a:p>
              <a:pPr eaLnBrk="1" fontAlgn="auto" hangingPunct="1">
                <a:spcBef>
                  <a:spcPts val="0"/>
                </a:spcBef>
                <a:spcAft>
                  <a:spcPts val="0"/>
                </a:spcAft>
                <a:defRPr/>
              </a:pPr>
              <a:endParaRPr lang="fr-FR" sz="2000" kern="0">
                <a:solidFill>
                  <a:sysClr val="windowText" lastClr="000000"/>
                </a:solidFill>
                <a:latin typeface="Arial Narrow" panose="020B0606020202030204" pitchFamily="34" charset="0"/>
              </a:endParaRPr>
            </a:p>
          </p:txBody>
        </p:sp>
      </p:grpSp>
      <p:grpSp>
        <p:nvGrpSpPr>
          <p:cNvPr id="18" name="Groupe 22">
            <a:extLst>
              <a:ext uri="{FF2B5EF4-FFF2-40B4-BE49-F238E27FC236}">
                <a16:creationId xmlns:a16="http://schemas.microsoft.com/office/drawing/2014/main" id="{F801E83A-1847-491A-A945-42ABC6E15534}"/>
              </a:ext>
            </a:extLst>
          </p:cNvPr>
          <p:cNvGrpSpPr>
            <a:grpSpLocks/>
          </p:cNvGrpSpPr>
          <p:nvPr/>
        </p:nvGrpSpPr>
        <p:grpSpPr bwMode="auto">
          <a:xfrm>
            <a:off x="5944481" y="2650052"/>
            <a:ext cx="3106971" cy="887166"/>
            <a:chOff x="4522147" y="2528491"/>
            <a:chExt cx="2372358" cy="894357"/>
          </a:xfrm>
        </p:grpSpPr>
        <p:sp>
          <p:nvSpPr>
            <p:cNvPr id="32" name="Rectangle à coins arrondis 28">
              <a:extLst>
                <a:ext uri="{FF2B5EF4-FFF2-40B4-BE49-F238E27FC236}">
                  <a16:creationId xmlns:a16="http://schemas.microsoft.com/office/drawing/2014/main" id="{3DC36A0F-F6BD-4FEE-B695-70BAB8DDB76E}"/>
                </a:ext>
              </a:extLst>
            </p:cNvPr>
            <p:cNvSpPr>
              <a:spLocks noChangeArrowheads="1"/>
            </p:cNvSpPr>
            <p:nvPr/>
          </p:nvSpPr>
          <p:spPr bwMode="auto">
            <a:xfrm>
              <a:off x="5046697" y="2528405"/>
              <a:ext cx="1847884" cy="648148"/>
            </a:xfrm>
            <a:prstGeom prst="roundRect">
              <a:avLst>
                <a:gd name="adj" fmla="val 16667"/>
              </a:avLst>
            </a:prstGeom>
            <a:gradFill rotWithShape="1">
              <a:gsLst>
                <a:gs pos="0">
                  <a:srgbClr val="9EEAFF"/>
                </a:gs>
                <a:gs pos="35001">
                  <a:srgbClr val="BBEFFF"/>
                </a:gs>
                <a:gs pos="100000">
                  <a:srgbClr val="E4F9FF"/>
                </a:gs>
              </a:gsLst>
              <a:lin ang="16200000" scaled="1"/>
            </a:gradFill>
            <a:ln w="28575">
              <a:solidFill>
                <a:srgbClr val="4BACC6">
                  <a:lumMod val="95000"/>
                  <a:lumOff val="0"/>
                </a:srgbClr>
              </a:solidFill>
              <a:round/>
              <a:headEnd/>
              <a:tailEnd/>
            </a:ln>
            <a:effectLst>
              <a:outerShdw dist="20000" dir="5400000" rotWithShape="0">
                <a:srgbClr val="000000">
                  <a:alpha val="37999"/>
                </a:srgbClr>
              </a:outerShdw>
            </a:effectLst>
          </p:spPr>
          <p:txBody>
            <a:bodyPr anchor="ctr" upright="1"/>
            <a:lstStyle/>
            <a:p>
              <a:pPr algn="ctr" eaLnBrk="1" fontAlgn="auto" hangingPunct="1">
                <a:lnSpc>
                  <a:spcPct val="115000"/>
                </a:lnSpc>
                <a:spcBef>
                  <a:spcPts val="0"/>
                </a:spcBef>
                <a:spcAft>
                  <a:spcPts val="1000"/>
                </a:spcAft>
                <a:defRPr/>
              </a:pPr>
              <a:r>
                <a:rPr lang="fr-FR" sz="2000" kern="0" dirty="0">
                  <a:solidFill>
                    <a:sysClr val="windowText" lastClr="000000"/>
                  </a:solidFill>
                  <a:latin typeface="Arial Narrow" panose="020B0606020202030204" pitchFamily="34" charset="0"/>
                  <a:ea typeface="Calibri"/>
                  <a:cs typeface="Times New Roman"/>
                </a:rPr>
                <a:t>Radios</a:t>
              </a:r>
            </a:p>
          </p:txBody>
        </p:sp>
        <p:cxnSp>
          <p:nvCxnSpPr>
            <p:cNvPr id="33" name="Connecteur droit avec flèche 35">
              <a:extLst>
                <a:ext uri="{FF2B5EF4-FFF2-40B4-BE49-F238E27FC236}">
                  <a16:creationId xmlns:a16="http://schemas.microsoft.com/office/drawing/2014/main" id="{AE1B31DE-82CF-4427-B966-28F05942768E}"/>
                </a:ext>
              </a:extLst>
            </p:cNvPr>
            <p:cNvCxnSpPr>
              <a:cxnSpLocks noChangeShapeType="1"/>
            </p:cNvCxnSpPr>
            <p:nvPr/>
          </p:nvCxnSpPr>
          <p:spPr bwMode="auto">
            <a:xfrm flipV="1">
              <a:off x="4522147" y="3073388"/>
              <a:ext cx="524508" cy="349460"/>
            </a:xfrm>
            <a:prstGeom prst="straightConnector1">
              <a:avLst/>
            </a:prstGeom>
            <a:noFill/>
            <a:ln w="28575">
              <a:solidFill>
                <a:srgbClr val="457AB9"/>
              </a:solidFill>
              <a:round/>
              <a:headEnd/>
              <a:tailEnd type="arrow" w="med" len="med"/>
            </a:ln>
            <a:extLst>
              <a:ext uri="{909E8E84-426E-40DD-AFC4-6F175D3DCCD1}">
                <a14:hiddenFill xmlns:a14="http://schemas.microsoft.com/office/drawing/2010/main">
                  <a:noFill/>
                </a14:hiddenFill>
              </a:ext>
            </a:extLst>
          </p:spPr>
        </p:cxnSp>
      </p:grpSp>
      <p:grpSp>
        <p:nvGrpSpPr>
          <p:cNvPr id="19" name="Groupe 23">
            <a:extLst>
              <a:ext uri="{FF2B5EF4-FFF2-40B4-BE49-F238E27FC236}">
                <a16:creationId xmlns:a16="http://schemas.microsoft.com/office/drawing/2014/main" id="{2BA35A13-695E-4B31-8A63-4FA865B37F34}"/>
              </a:ext>
            </a:extLst>
          </p:cNvPr>
          <p:cNvGrpSpPr>
            <a:grpSpLocks/>
          </p:cNvGrpSpPr>
          <p:nvPr/>
        </p:nvGrpSpPr>
        <p:grpSpPr bwMode="auto">
          <a:xfrm>
            <a:off x="5944481" y="4186182"/>
            <a:ext cx="3125980" cy="1500010"/>
            <a:chOff x="4522147" y="4077072"/>
            <a:chExt cx="2386872" cy="1512168"/>
          </a:xfrm>
        </p:grpSpPr>
        <p:sp>
          <p:nvSpPr>
            <p:cNvPr id="30" name="Rectangle à coins arrondis 29">
              <a:extLst>
                <a:ext uri="{FF2B5EF4-FFF2-40B4-BE49-F238E27FC236}">
                  <a16:creationId xmlns:a16="http://schemas.microsoft.com/office/drawing/2014/main" id="{84046A5A-5F66-464F-A7AB-CA4EE979F243}"/>
                </a:ext>
              </a:extLst>
            </p:cNvPr>
            <p:cNvSpPr>
              <a:spLocks noChangeArrowheads="1"/>
            </p:cNvSpPr>
            <p:nvPr/>
          </p:nvSpPr>
          <p:spPr bwMode="auto">
            <a:xfrm>
              <a:off x="5041842" y="4484054"/>
              <a:ext cx="1867302" cy="1105853"/>
            </a:xfrm>
            <a:prstGeom prst="roundRect">
              <a:avLst>
                <a:gd name="adj" fmla="val 16667"/>
              </a:avLst>
            </a:prstGeom>
            <a:gradFill rotWithShape="1">
              <a:gsLst>
                <a:gs pos="0">
                  <a:srgbClr val="9EEAFF"/>
                </a:gs>
                <a:gs pos="35001">
                  <a:srgbClr val="BBEFFF"/>
                </a:gs>
                <a:gs pos="100000">
                  <a:srgbClr val="E4F9FF"/>
                </a:gs>
              </a:gsLst>
              <a:lin ang="16200000" scaled="1"/>
            </a:gradFill>
            <a:ln w="28575">
              <a:solidFill>
                <a:srgbClr val="4BACC6">
                  <a:lumMod val="95000"/>
                  <a:lumOff val="0"/>
                </a:srgbClr>
              </a:solidFill>
              <a:round/>
              <a:headEnd/>
              <a:tailEnd/>
            </a:ln>
            <a:effectLst>
              <a:outerShdw dist="20000" dir="5400000" rotWithShape="0">
                <a:srgbClr val="000000">
                  <a:alpha val="37999"/>
                </a:srgbClr>
              </a:outerShdw>
            </a:effectLst>
          </p:spPr>
          <p:txBody>
            <a:bodyPr anchor="ctr" upright="1"/>
            <a:lstStyle/>
            <a:p>
              <a:pPr algn="ctr" eaLnBrk="1" fontAlgn="auto" hangingPunct="1">
                <a:lnSpc>
                  <a:spcPct val="115000"/>
                </a:lnSpc>
                <a:spcBef>
                  <a:spcPts val="0"/>
                </a:spcBef>
                <a:spcAft>
                  <a:spcPts val="1000"/>
                </a:spcAft>
                <a:defRPr/>
              </a:pPr>
              <a:r>
                <a:rPr lang="fr-FR" sz="2000" kern="0" dirty="0">
                  <a:solidFill>
                    <a:sysClr val="windowText" lastClr="000000"/>
                  </a:solidFill>
                  <a:latin typeface="Arial Narrow" panose="020B0606020202030204" pitchFamily="34" charset="0"/>
                  <a:ea typeface="Calibri"/>
                  <a:cs typeface="Times New Roman"/>
                </a:rPr>
                <a:t>Messages téléphoniques aux Personnes ressources</a:t>
              </a:r>
            </a:p>
          </p:txBody>
        </p:sp>
        <p:cxnSp>
          <p:nvCxnSpPr>
            <p:cNvPr id="31" name="Connecteur droit avec flèche 36">
              <a:extLst>
                <a:ext uri="{FF2B5EF4-FFF2-40B4-BE49-F238E27FC236}">
                  <a16:creationId xmlns:a16="http://schemas.microsoft.com/office/drawing/2014/main" id="{B1896DA0-C202-4396-A0FB-DE7FBC0B677A}"/>
                </a:ext>
              </a:extLst>
            </p:cNvPr>
            <p:cNvCxnSpPr>
              <a:cxnSpLocks noChangeShapeType="1"/>
            </p:cNvCxnSpPr>
            <p:nvPr/>
          </p:nvCxnSpPr>
          <p:spPr bwMode="auto">
            <a:xfrm>
              <a:off x="4522147" y="4077072"/>
              <a:ext cx="505383" cy="491619"/>
            </a:xfrm>
            <a:prstGeom prst="straightConnector1">
              <a:avLst/>
            </a:prstGeom>
            <a:noFill/>
            <a:ln w="28575">
              <a:solidFill>
                <a:srgbClr val="457AB9"/>
              </a:solidFill>
              <a:round/>
              <a:headEnd/>
              <a:tailEnd type="arrow" w="med" len="med"/>
            </a:ln>
            <a:extLst>
              <a:ext uri="{909E8E84-426E-40DD-AFC4-6F175D3DCCD1}">
                <a14:hiddenFill xmlns:a14="http://schemas.microsoft.com/office/drawing/2010/main">
                  <a:noFill/>
                </a14:hiddenFill>
              </a:ext>
            </a:extLst>
          </p:spPr>
        </p:cxnSp>
      </p:grpSp>
      <p:grpSp>
        <p:nvGrpSpPr>
          <p:cNvPr id="20" name="Groupe 45">
            <a:extLst>
              <a:ext uri="{FF2B5EF4-FFF2-40B4-BE49-F238E27FC236}">
                <a16:creationId xmlns:a16="http://schemas.microsoft.com/office/drawing/2014/main" id="{70A4E0DF-3D64-43CB-95C0-AC7589DD1254}"/>
              </a:ext>
            </a:extLst>
          </p:cNvPr>
          <p:cNvGrpSpPr>
            <a:grpSpLocks/>
          </p:cNvGrpSpPr>
          <p:nvPr/>
        </p:nvGrpSpPr>
        <p:grpSpPr bwMode="auto">
          <a:xfrm>
            <a:off x="9051452" y="3190568"/>
            <a:ext cx="2918194" cy="1481012"/>
            <a:chOff x="6894505" y="3073388"/>
            <a:chExt cx="2228215" cy="1493016"/>
          </a:xfrm>
        </p:grpSpPr>
        <p:sp>
          <p:nvSpPr>
            <p:cNvPr id="27" name="Rectangle à coins arrondis 31">
              <a:extLst>
                <a:ext uri="{FF2B5EF4-FFF2-40B4-BE49-F238E27FC236}">
                  <a16:creationId xmlns:a16="http://schemas.microsoft.com/office/drawing/2014/main" id="{02655C8C-770E-41EB-A440-42A63551799E}"/>
                </a:ext>
              </a:extLst>
            </p:cNvPr>
            <p:cNvSpPr>
              <a:spLocks noChangeArrowheads="1"/>
            </p:cNvSpPr>
            <p:nvPr/>
          </p:nvSpPr>
          <p:spPr bwMode="auto">
            <a:xfrm>
              <a:off x="7703636" y="3552640"/>
              <a:ext cx="1419084" cy="675355"/>
            </a:xfrm>
            <a:prstGeom prst="roundRect">
              <a:avLst>
                <a:gd name="adj" fmla="val 16667"/>
              </a:avLst>
            </a:prstGeom>
            <a:gradFill rotWithShape="1">
              <a:gsLst>
                <a:gs pos="0">
                  <a:srgbClr val="FFBE86"/>
                </a:gs>
                <a:gs pos="35001">
                  <a:srgbClr val="FFD0AA"/>
                </a:gs>
                <a:gs pos="100000">
                  <a:srgbClr val="FFEBDB"/>
                </a:gs>
              </a:gsLst>
              <a:lin ang="16200000" scaled="1"/>
            </a:gradFill>
            <a:ln w="28575">
              <a:solidFill>
                <a:srgbClr val="F79646">
                  <a:lumMod val="95000"/>
                  <a:lumOff val="0"/>
                </a:srgbClr>
              </a:solidFill>
              <a:round/>
              <a:headEnd/>
              <a:tailEnd/>
            </a:ln>
            <a:effectLst>
              <a:outerShdw dist="20000" dir="5400000" rotWithShape="0">
                <a:srgbClr val="000000">
                  <a:alpha val="37999"/>
                </a:srgbClr>
              </a:outerShdw>
            </a:effectLst>
          </p:spPr>
          <p:txBody>
            <a:bodyPr anchor="ctr" upright="1"/>
            <a:lstStyle/>
            <a:p>
              <a:pPr algn="ctr" eaLnBrk="1" fontAlgn="auto" hangingPunct="1">
                <a:lnSpc>
                  <a:spcPct val="115000"/>
                </a:lnSpc>
                <a:spcBef>
                  <a:spcPts val="0"/>
                </a:spcBef>
                <a:spcAft>
                  <a:spcPts val="1000"/>
                </a:spcAft>
                <a:defRPr/>
              </a:pPr>
              <a:r>
                <a:rPr lang="fr-FR" sz="2000" b="1" kern="0" dirty="0">
                  <a:solidFill>
                    <a:sysClr val="windowText" lastClr="000000"/>
                  </a:solidFill>
                  <a:latin typeface="Arial Narrow" panose="020B0606020202030204" pitchFamily="34" charset="0"/>
                  <a:ea typeface="Calibri"/>
                  <a:cs typeface="Times New Roman"/>
                </a:rPr>
                <a:t>Producteurs</a:t>
              </a:r>
            </a:p>
          </p:txBody>
        </p:sp>
        <p:cxnSp>
          <p:nvCxnSpPr>
            <p:cNvPr id="28" name="Connecteur droit avec flèche 37">
              <a:extLst>
                <a:ext uri="{FF2B5EF4-FFF2-40B4-BE49-F238E27FC236}">
                  <a16:creationId xmlns:a16="http://schemas.microsoft.com/office/drawing/2014/main" id="{089C5E21-33F6-4D68-AABD-B344F4F20DE7}"/>
                </a:ext>
              </a:extLst>
            </p:cNvPr>
            <p:cNvCxnSpPr>
              <a:cxnSpLocks noChangeShapeType="1"/>
            </p:cNvCxnSpPr>
            <p:nvPr/>
          </p:nvCxnSpPr>
          <p:spPr bwMode="auto">
            <a:xfrm>
              <a:off x="6894505" y="3073388"/>
              <a:ext cx="809625" cy="762855"/>
            </a:xfrm>
            <a:prstGeom prst="straightConnector1">
              <a:avLst/>
            </a:prstGeom>
            <a:noFill/>
            <a:ln w="28575">
              <a:solidFill>
                <a:srgbClr val="457AB9"/>
              </a:solidFill>
              <a:round/>
              <a:headEnd/>
              <a:tailEnd type="arrow" w="med" len="med"/>
            </a:ln>
            <a:extLst>
              <a:ext uri="{909E8E84-426E-40DD-AFC4-6F175D3DCCD1}">
                <a14:hiddenFill xmlns:a14="http://schemas.microsoft.com/office/drawing/2010/main">
                  <a:noFill/>
                </a14:hiddenFill>
              </a:ext>
            </a:extLst>
          </p:spPr>
        </p:cxnSp>
        <p:cxnSp>
          <p:nvCxnSpPr>
            <p:cNvPr id="29" name="Connecteur droit avec flèche 38">
              <a:extLst>
                <a:ext uri="{FF2B5EF4-FFF2-40B4-BE49-F238E27FC236}">
                  <a16:creationId xmlns:a16="http://schemas.microsoft.com/office/drawing/2014/main" id="{DE6055B2-BFC2-4E54-86A8-C69BC91E2EB5}"/>
                </a:ext>
              </a:extLst>
            </p:cNvPr>
            <p:cNvCxnSpPr>
              <a:cxnSpLocks noChangeShapeType="1"/>
            </p:cNvCxnSpPr>
            <p:nvPr/>
          </p:nvCxnSpPr>
          <p:spPr bwMode="auto">
            <a:xfrm flipV="1">
              <a:off x="6894505" y="3945222"/>
              <a:ext cx="809625" cy="621182"/>
            </a:xfrm>
            <a:prstGeom prst="straightConnector1">
              <a:avLst/>
            </a:prstGeom>
            <a:noFill/>
            <a:ln w="28575">
              <a:solidFill>
                <a:srgbClr val="457AB9"/>
              </a:solidFill>
              <a:round/>
              <a:headEnd/>
              <a:tailEnd type="arrow" w="med" len="med"/>
            </a:ln>
            <a:extLst>
              <a:ext uri="{909E8E84-426E-40DD-AFC4-6F175D3DCCD1}">
                <a14:hiddenFill xmlns:a14="http://schemas.microsoft.com/office/drawing/2010/main">
                  <a:noFill/>
                </a14:hiddenFill>
              </a:ext>
            </a:extLst>
          </p:spPr>
        </p:cxnSp>
      </p:grpSp>
      <p:cxnSp>
        <p:nvCxnSpPr>
          <p:cNvPr id="21" name="Connecteur droit avec flèche 39">
            <a:extLst>
              <a:ext uri="{FF2B5EF4-FFF2-40B4-BE49-F238E27FC236}">
                <a16:creationId xmlns:a16="http://schemas.microsoft.com/office/drawing/2014/main" id="{428B1334-A24F-440C-A863-7F628384F580}"/>
              </a:ext>
            </a:extLst>
          </p:cNvPr>
          <p:cNvCxnSpPr>
            <a:cxnSpLocks noChangeShapeType="1"/>
          </p:cNvCxnSpPr>
          <p:nvPr/>
        </p:nvCxnSpPr>
        <p:spPr bwMode="auto">
          <a:xfrm flipH="1">
            <a:off x="9061579" y="4330965"/>
            <a:ext cx="1152591" cy="643268"/>
          </a:xfrm>
          <a:prstGeom prst="straightConnector1">
            <a:avLst/>
          </a:prstGeom>
          <a:noFill/>
          <a:ln w="28575" algn="ctr">
            <a:solidFill>
              <a:srgbClr val="D135BE"/>
            </a:solidFill>
            <a:prstDash val="sysDash"/>
            <a:round/>
            <a:headEnd/>
            <a:tailEnd type="arrow" w="med" len="med"/>
          </a:ln>
          <a:extLst>
            <a:ext uri="{909E8E84-426E-40DD-AFC4-6F175D3DCCD1}">
              <a14:hiddenFill xmlns:a14="http://schemas.microsoft.com/office/drawing/2010/main">
                <a:noFill/>
              </a14:hiddenFill>
            </a:ext>
          </a:extLst>
        </p:spPr>
      </p:cxnSp>
      <p:cxnSp>
        <p:nvCxnSpPr>
          <p:cNvPr id="22" name="Connecteur droit avec flèche 40">
            <a:extLst>
              <a:ext uri="{FF2B5EF4-FFF2-40B4-BE49-F238E27FC236}">
                <a16:creationId xmlns:a16="http://schemas.microsoft.com/office/drawing/2014/main" id="{6913D3E2-792D-4A84-B143-2EEF649ED648}"/>
              </a:ext>
            </a:extLst>
          </p:cNvPr>
          <p:cNvCxnSpPr>
            <a:cxnSpLocks noChangeShapeType="1"/>
          </p:cNvCxnSpPr>
          <p:nvPr/>
        </p:nvCxnSpPr>
        <p:spPr bwMode="auto">
          <a:xfrm flipH="1" flipV="1">
            <a:off x="5539377" y="4373647"/>
            <a:ext cx="1066981" cy="600404"/>
          </a:xfrm>
          <a:prstGeom prst="straightConnector1">
            <a:avLst/>
          </a:prstGeom>
          <a:noFill/>
          <a:ln w="28575" algn="ctr">
            <a:solidFill>
              <a:srgbClr val="D135BE"/>
            </a:solidFill>
            <a:prstDash val="sysDash"/>
            <a:round/>
            <a:headEnd/>
            <a:tailEnd type="arrow" w="med" len="med"/>
          </a:ln>
          <a:extLst>
            <a:ext uri="{909E8E84-426E-40DD-AFC4-6F175D3DCCD1}">
              <a14:hiddenFill xmlns:a14="http://schemas.microsoft.com/office/drawing/2010/main">
                <a:noFill/>
              </a14:hiddenFill>
            </a:ext>
          </a:extLst>
        </p:spPr>
      </p:cxnSp>
      <p:sp>
        <p:nvSpPr>
          <p:cNvPr id="23" name="Zone de texte 13">
            <a:extLst>
              <a:ext uri="{FF2B5EF4-FFF2-40B4-BE49-F238E27FC236}">
                <a16:creationId xmlns:a16="http://schemas.microsoft.com/office/drawing/2014/main" id="{1873DA08-5248-4D69-8B4D-F8C938B5B01B}"/>
              </a:ext>
            </a:extLst>
          </p:cNvPr>
          <p:cNvSpPr txBox="1"/>
          <p:nvPr/>
        </p:nvSpPr>
        <p:spPr bwMode="auto">
          <a:xfrm>
            <a:off x="172232" y="5686854"/>
            <a:ext cx="6103207" cy="1106489"/>
          </a:xfrm>
          <a:prstGeom prst="rect">
            <a:avLst/>
          </a:prstGeom>
          <a:noFill/>
          <a:ln/>
        </p:spPr>
        <p:style>
          <a:lnRef idx="2">
            <a:schemeClr val="accent1"/>
          </a:lnRef>
          <a:fillRef idx="1">
            <a:schemeClr val="lt1"/>
          </a:fillRef>
          <a:effectRef idx="0">
            <a:schemeClr val="accent1"/>
          </a:effectRef>
          <a:fontRef idx="minor">
            <a:schemeClr val="dk1"/>
          </a:fontRef>
        </p:style>
        <p:txBody>
          <a:bodyPr/>
          <a:lstStyle/>
          <a:p>
            <a:pPr eaLnBrk="1" fontAlgn="auto" hangingPunct="1">
              <a:lnSpc>
                <a:spcPct val="115000"/>
              </a:lnSpc>
              <a:spcBef>
                <a:spcPts val="0"/>
              </a:spcBef>
              <a:spcAft>
                <a:spcPts val="1000"/>
              </a:spcAft>
              <a:defRPr/>
            </a:pPr>
            <a:r>
              <a:rPr lang="fr-FR" sz="2000" b="1" kern="0" dirty="0">
                <a:solidFill>
                  <a:sysClr val="windowText" lastClr="000000"/>
                </a:solidFill>
                <a:latin typeface="Arial Narrow" panose="020B0606020202030204" pitchFamily="34" charset="0"/>
                <a:ea typeface="Calibri"/>
                <a:cs typeface="Times New Roman"/>
              </a:rPr>
              <a:t>Légende </a:t>
            </a:r>
            <a:r>
              <a:rPr lang="fr-FR" sz="2000" kern="0" dirty="0">
                <a:solidFill>
                  <a:sysClr val="windowText" lastClr="000000"/>
                </a:solidFill>
                <a:latin typeface="Arial Narrow" panose="020B0606020202030204" pitchFamily="34" charset="0"/>
                <a:ea typeface="Calibri"/>
                <a:cs typeface="Times New Roman"/>
              </a:rPr>
              <a:t>: </a:t>
            </a:r>
          </a:p>
          <a:p>
            <a:pPr eaLnBrk="1" fontAlgn="auto" hangingPunct="1">
              <a:lnSpc>
                <a:spcPct val="115000"/>
              </a:lnSpc>
              <a:spcBef>
                <a:spcPts val="0"/>
              </a:spcBef>
              <a:spcAft>
                <a:spcPts val="1000"/>
              </a:spcAft>
              <a:defRPr/>
            </a:pPr>
            <a:r>
              <a:rPr lang="fr-FR" sz="2000" kern="0" dirty="0">
                <a:solidFill>
                  <a:sysClr val="windowText" lastClr="000000"/>
                </a:solidFill>
                <a:latin typeface="Arial Narrow" panose="020B0606020202030204" pitchFamily="34" charset="0"/>
                <a:ea typeface="Calibri"/>
                <a:cs typeface="Times New Roman"/>
              </a:rPr>
              <a:t>             </a:t>
            </a:r>
          </a:p>
          <a:p>
            <a:pPr eaLnBrk="1" fontAlgn="auto" hangingPunct="1">
              <a:lnSpc>
                <a:spcPct val="115000"/>
              </a:lnSpc>
              <a:spcBef>
                <a:spcPts val="0"/>
              </a:spcBef>
              <a:spcAft>
                <a:spcPts val="1000"/>
              </a:spcAft>
              <a:defRPr/>
            </a:pPr>
            <a:r>
              <a:rPr lang="fr-FR" sz="2000" kern="0" dirty="0">
                <a:solidFill>
                  <a:sysClr val="windowText" lastClr="000000"/>
                </a:solidFill>
                <a:latin typeface="Arial Narrow" panose="020B0606020202030204" pitchFamily="34" charset="0"/>
                <a:ea typeface="Calibri"/>
                <a:cs typeface="Times New Roman"/>
              </a:rPr>
              <a:t> </a:t>
            </a:r>
          </a:p>
        </p:txBody>
      </p:sp>
      <p:sp>
        <p:nvSpPr>
          <p:cNvPr id="24" name="ZoneTexte 23">
            <a:extLst>
              <a:ext uri="{FF2B5EF4-FFF2-40B4-BE49-F238E27FC236}">
                <a16:creationId xmlns:a16="http://schemas.microsoft.com/office/drawing/2014/main" id="{CFE7A81E-CE84-4FBA-8B3B-9FC7E75AF7A7}"/>
              </a:ext>
            </a:extLst>
          </p:cNvPr>
          <p:cNvSpPr txBox="1"/>
          <p:nvPr/>
        </p:nvSpPr>
        <p:spPr bwMode="auto">
          <a:xfrm>
            <a:off x="1172480" y="5990067"/>
            <a:ext cx="4899519" cy="836126"/>
          </a:xfrm>
          <a:prstGeom prst="rect">
            <a:avLst/>
          </a:prstGeom>
          <a:noFill/>
        </p:spPr>
        <p:txBody>
          <a:bodyPr>
            <a:spAutoFit/>
          </a:bodyPr>
          <a:lstStyle/>
          <a:p>
            <a:pPr eaLnBrk="1" fontAlgn="auto" hangingPunct="1">
              <a:spcBef>
                <a:spcPts val="0"/>
              </a:spcBef>
              <a:spcAft>
                <a:spcPts val="1000"/>
              </a:spcAft>
              <a:defRPr/>
            </a:pPr>
            <a:r>
              <a:rPr lang="fr-FR" sz="2000" kern="0" dirty="0">
                <a:solidFill>
                  <a:sysClr val="windowText" lastClr="000000"/>
                </a:solidFill>
                <a:latin typeface="Arial Narrow" panose="020B0606020202030204" pitchFamily="34" charset="0"/>
                <a:ea typeface="Calibri"/>
                <a:cs typeface="Times New Roman"/>
              </a:rPr>
              <a:t>Informations données aux producteurs</a:t>
            </a:r>
          </a:p>
          <a:p>
            <a:pPr eaLnBrk="1" fontAlgn="auto" hangingPunct="1">
              <a:spcBef>
                <a:spcPts val="0"/>
              </a:spcBef>
              <a:spcAft>
                <a:spcPts val="1000"/>
              </a:spcAft>
              <a:defRPr/>
            </a:pPr>
            <a:r>
              <a:rPr lang="fr-FR" sz="2000" kern="0" dirty="0">
                <a:solidFill>
                  <a:sysClr val="windowText" lastClr="000000"/>
                </a:solidFill>
                <a:latin typeface="Arial Narrow" panose="020B0606020202030204" pitchFamily="34" charset="0"/>
                <a:ea typeface="Calibri"/>
                <a:cs typeface="Times New Roman"/>
              </a:rPr>
              <a:t>Feedback</a:t>
            </a:r>
          </a:p>
        </p:txBody>
      </p:sp>
      <p:cxnSp>
        <p:nvCxnSpPr>
          <p:cNvPr id="25" name="Connecteur droit avec flèche 43">
            <a:extLst>
              <a:ext uri="{FF2B5EF4-FFF2-40B4-BE49-F238E27FC236}">
                <a16:creationId xmlns:a16="http://schemas.microsoft.com/office/drawing/2014/main" id="{4FF1453A-443E-47EA-A7A8-03D880B82D61}"/>
              </a:ext>
            </a:extLst>
          </p:cNvPr>
          <p:cNvCxnSpPr>
            <a:cxnSpLocks noChangeShapeType="1"/>
          </p:cNvCxnSpPr>
          <p:nvPr/>
        </p:nvCxnSpPr>
        <p:spPr bwMode="auto">
          <a:xfrm>
            <a:off x="318796" y="6186195"/>
            <a:ext cx="820225" cy="0"/>
          </a:xfrm>
          <a:prstGeom prst="straightConnector1">
            <a:avLst/>
          </a:prstGeom>
          <a:noFill/>
          <a:ln w="28575">
            <a:solidFill>
              <a:srgbClr val="457AB9"/>
            </a:solidFill>
            <a:round/>
            <a:headEnd/>
            <a:tailEnd type="arrow" w="med" len="med"/>
          </a:ln>
          <a:extLst>
            <a:ext uri="{909E8E84-426E-40DD-AFC4-6F175D3DCCD1}">
              <a14:hiddenFill xmlns:a14="http://schemas.microsoft.com/office/drawing/2010/main">
                <a:noFill/>
              </a14:hiddenFill>
            </a:ext>
          </a:extLst>
        </p:spPr>
      </p:cxnSp>
      <p:cxnSp>
        <p:nvCxnSpPr>
          <p:cNvPr id="26" name="Connecteur droit avec flèche 44">
            <a:extLst>
              <a:ext uri="{FF2B5EF4-FFF2-40B4-BE49-F238E27FC236}">
                <a16:creationId xmlns:a16="http://schemas.microsoft.com/office/drawing/2014/main" id="{345EC126-576E-4BC1-B230-DB09E017C865}"/>
              </a:ext>
            </a:extLst>
          </p:cNvPr>
          <p:cNvCxnSpPr>
            <a:cxnSpLocks noChangeShapeType="1"/>
          </p:cNvCxnSpPr>
          <p:nvPr/>
        </p:nvCxnSpPr>
        <p:spPr bwMode="auto">
          <a:xfrm>
            <a:off x="285654" y="6543341"/>
            <a:ext cx="820223" cy="0"/>
          </a:xfrm>
          <a:prstGeom prst="straightConnector1">
            <a:avLst/>
          </a:prstGeom>
          <a:noFill/>
          <a:ln w="28575" algn="ctr">
            <a:solidFill>
              <a:srgbClr val="D135BE"/>
            </a:solidFill>
            <a:prstDash val="sysDash"/>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781026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784726" y="1451020"/>
            <a:ext cx="10874410" cy="5324535"/>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Cas systèmes d’information </a:t>
            </a:r>
            <a:r>
              <a:rPr lang="fr-FR" sz="2400" b="1" dirty="0" err="1">
                <a:latin typeface="Arial Narrow" panose="020B0506020102020204" pitchFamily="34" charset="0"/>
                <a:ea typeface="Arial" charset="0"/>
                <a:cs typeface="Arial" charset="0"/>
              </a:rPr>
              <a:t>agrométéo</a:t>
            </a:r>
            <a:r>
              <a:rPr lang="fr-FR" sz="2400" b="1" dirty="0">
                <a:latin typeface="Arial Narrow" panose="020B0506020102020204" pitchFamily="34" charset="0"/>
                <a:ea typeface="Arial" charset="0"/>
                <a:cs typeface="Arial" charset="0"/>
              </a:rPr>
              <a:t> au Sénégal:</a:t>
            </a:r>
            <a:endParaRPr lang="fr-FR" sz="2400" b="1" dirty="0">
              <a:latin typeface="Arial Narrow" panose="020B0506020102020204" pitchFamily="34" charset="0"/>
              <a:cs typeface="Arial" charset="0"/>
            </a:endParaRPr>
          </a:p>
          <a:p>
            <a:pPr marL="800100" lvl="1"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Les informations climatiques ont permis aux producteurs de :</a:t>
            </a:r>
          </a:p>
          <a:p>
            <a:pPr marL="800100" lvl="1"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connaitre la première pluie efficace et par conséquent la date de semis optimale</a:t>
            </a:r>
          </a:p>
          <a:p>
            <a:pPr marL="1257300" lvl="2" indent="-342900">
              <a:buFont typeface="Wingdings" panose="05000000000000000000" pitchFamily="2" charset="2"/>
              <a:buChar char="v"/>
            </a:pPr>
            <a:endParaRPr lang="fr-FR" sz="1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connaitre la durée de la saison des pluies</a:t>
            </a:r>
          </a:p>
          <a:p>
            <a:pPr marL="1257300" lvl="2"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choisir les bonnes variétés de semences adaptées à la durée de l’hivernage</a:t>
            </a:r>
          </a:p>
          <a:p>
            <a:pPr marL="1257300" lvl="2"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Les informations météorologiques ont permis aux producteurs de :</a:t>
            </a:r>
          </a:p>
          <a:p>
            <a:pPr marL="800100" lvl="1"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connaitre les prévisions hebdomadaires de pluies</a:t>
            </a:r>
          </a:p>
          <a:p>
            <a:pPr marL="1257300" lvl="2"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mieux planifier leurs activités de la semaine</a:t>
            </a:r>
          </a:p>
          <a:p>
            <a:pPr marL="1257300" lvl="2"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dirty="0">
                <a:solidFill>
                  <a:srgbClr val="000000"/>
                </a:solidFill>
                <a:latin typeface="Arial Narrow" panose="020B0506020102020204" pitchFamily="34" charset="0"/>
              </a:rPr>
              <a:t>changer leur planning et de protéger les récoltes laissées en séchage au champ contre les pluies hors-saison s’il </a:t>
            </a:r>
            <a:r>
              <a:rPr lang="fr-FR" sz="2400" b="0" i="0" dirty="0">
                <a:solidFill>
                  <a:srgbClr val="000000"/>
                </a:solidFill>
                <a:effectLst/>
                <a:latin typeface="Arial Narrow" panose="020B0506020102020204" pitchFamily="34" charset="0"/>
              </a:rPr>
              <a:t>y’a des perturbations</a:t>
            </a:r>
          </a:p>
        </p:txBody>
      </p:sp>
      <p:sp>
        <p:nvSpPr>
          <p:cNvPr id="14" name="ZoneTexte 13">
            <a:extLst>
              <a:ext uri="{FF2B5EF4-FFF2-40B4-BE49-F238E27FC236}">
                <a16:creationId xmlns:a16="http://schemas.microsoft.com/office/drawing/2014/main" id="{0B8650AE-1542-46BF-9CC3-A37288AF96D3}"/>
              </a:ext>
            </a:extLst>
          </p:cNvPr>
          <p:cNvSpPr txBox="1"/>
          <p:nvPr/>
        </p:nvSpPr>
        <p:spPr>
          <a:xfrm>
            <a:off x="751985" y="212774"/>
            <a:ext cx="10033438"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715124" y="1226985"/>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715124" y="153622"/>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500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1069779" y="1716025"/>
            <a:ext cx="10427677" cy="4708981"/>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Cas systèmes d’information </a:t>
            </a:r>
            <a:r>
              <a:rPr lang="fr-FR" sz="2400" b="1" dirty="0" err="1">
                <a:latin typeface="Arial Narrow" panose="020B0506020102020204" pitchFamily="34" charset="0"/>
                <a:ea typeface="Arial" charset="0"/>
                <a:cs typeface="Arial" charset="0"/>
              </a:rPr>
              <a:t>agrométéo</a:t>
            </a:r>
            <a:r>
              <a:rPr lang="fr-FR" sz="2400" b="1" dirty="0">
                <a:latin typeface="Arial Narrow" panose="020B0506020102020204" pitchFamily="34" charset="0"/>
                <a:ea typeface="Arial" charset="0"/>
                <a:cs typeface="Arial" charset="0"/>
              </a:rPr>
              <a:t> au Sénégal:</a:t>
            </a:r>
            <a:endParaRPr lang="fr-FR" sz="2400" b="1" dirty="0">
              <a:latin typeface="Arial Narrow" panose="020B0506020102020204" pitchFamily="34" charset="0"/>
              <a:cs typeface="Arial" charset="0"/>
            </a:endParaRPr>
          </a:p>
          <a:p>
            <a:pPr marL="800100" lvl="1"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Les innovations technologiques agricoles ont permis de connaitre:</a:t>
            </a:r>
          </a:p>
          <a:p>
            <a:pPr marL="800100" lvl="1" indent="-342900">
              <a:buFont typeface="Wingdings" panose="05000000000000000000" pitchFamily="2" charset="2"/>
              <a:buChar char="v"/>
            </a:pPr>
            <a:endParaRPr lang="fr-FR" sz="2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l’existence des nouvelles variétés de semences certifiées et adaptées aux nouvelles conditions climatiques</a:t>
            </a:r>
          </a:p>
          <a:p>
            <a:pPr marL="1257300" lvl="2" indent="-342900">
              <a:buFont typeface="Wingdings" panose="05000000000000000000" pitchFamily="2" charset="2"/>
              <a:buChar char="v"/>
            </a:pPr>
            <a:endParaRPr lang="fr-FR" sz="2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l’itinéraire technique de chacune d’elles</a:t>
            </a:r>
          </a:p>
          <a:p>
            <a:pPr marL="1257300" lvl="2" indent="-342900">
              <a:buFont typeface="Wingdings" panose="05000000000000000000" pitchFamily="2" charset="2"/>
              <a:buChar char="v"/>
            </a:pPr>
            <a:endParaRPr lang="fr-FR" sz="2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les informations sur les prix au niveau des marchés </a:t>
            </a:r>
          </a:p>
          <a:p>
            <a:pPr marL="1257300" lvl="2" indent="-342900">
              <a:buFont typeface="Wingdings" panose="05000000000000000000" pitchFamily="2" charset="2"/>
              <a:buChar char="v"/>
            </a:pPr>
            <a:endParaRPr lang="fr-FR" sz="2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réduire ou d’éliminer l’asymétrie d’information entre les acteurs du marché et les producteurs</a:t>
            </a:r>
          </a:p>
        </p:txBody>
      </p:sp>
      <p:sp>
        <p:nvSpPr>
          <p:cNvPr id="14" name="ZoneTexte 13">
            <a:extLst>
              <a:ext uri="{FF2B5EF4-FFF2-40B4-BE49-F238E27FC236}">
                <a16:creationId xmlns:a16="http://schemas.microsoft.com/office/drawing/2014/main" id="{0B8650AE-1542-46BF-9CC3-A37288AF96D3}"/>
              </a:ext>
            </a:extLst>
          </p:cNvPr>
          <p:cNvSpPr txBox="1"/>
          <p:nvPr/>
        </p:nvSpPr>
        <p:spPr>
          <a:xfrm>
            <a:off x="1186695" y="325199"/>
            <a:ext cx="9965987"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49834" y="1339410"/>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4983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7379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719528" y="1588610"/>
            <a:ext cx="11265107" cy="5201424"/>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Cas systèmes d’information </a:t>
            </a:r>
            <a:r>
              <a:rPr lang="fr-FR" sz="2400" b="1" dirty="0" err="1">
                <a:latin typeface="Arial Narrow" panose="020B0506020102020204" pitchFamily="34" charset="0"/>
                <a:ea typeface="Arial" charset="0"/>
                <a:cs typeface="Arial" charset="0"/>
              </a:rPr>
              <a:t>agrométéo</a:t>
            </a:r>
            <a:r>
              <a:rPr lang="fr-FR" sz="2400" b="1" dirty="0">
                <a:latin typeface="Arial Narrow" panose="020B0506020102020204" pitchFamily="34" charset="0"/>
                <a:ea typeface="Arial" charset="0"/>
                <a:cs typeface="Arial" charset="0"/>
              </a:rPr>
              <a:t> au Sénégal:</a:t>
            </a:r>
            <a:endParaRPr lang="fr-FR" sz="2400" b="1" dirty="0">
              <a:latin typeface="Arial Narrow" panose="020B0506020102020204" pitchFamily="34" charset="0"/>
              <a:cs typeface="Arial" charset="0"/>
            </a:endParaRPr>
          </a:p>
          <a:p>
            <a:pPr marL="800100" lvl="1"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err="1">
                <a:solidFill>
                  <a:srgbClr val="000000"/>
                </a:solidFill>
                <a:effectLst/>
                <a:latin typeface="Arial Narrow" panose="020B0506020102020204" pitchFamily="34" charset="0"/>
              </a:rPr>
              <a:t>Anacim</a:t>
            </a:r>
            <a:r>
              <a:rPr lang="fr-FR" sz="2400" b="0" i="0" dirty="0">
                <a:solidFill>
                  <a:srgbClr val="000000"/>
                </a:solidFill>
                <a:effectLst/>
                <a:latin typeface="Arial Narrow" panose="020B0506020102020204" pitchFamily="34" charset="0"/>
              </a:rPr>
              <a:t> et Isra fournissent aux agriculteurs des informations et des itinéraires techniques: les agriculteurs sont très confiants à confiants (94%) par rapport à ces informations (Isra Bame, 2016)</a:t>
            </a:r>
          </a:p>
          <a:p>
            <a:pPr marL="800100" lvl="1" indent="-342900">
              <a:buFont typeface="Wingdings" panose="05000000000000000000" pitchFamily="2" charset="2"/>
              <a:buChar char="v"/>
            </a:pPr>
            <a:endParaRPr lang="fr-FR" sz="12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Sur une étude Isra-Bame réalisée dans le Bassin arachidier sénégalais, tous les agriculteurs de l’échantillon ont déjà entendu parler de la météo, de l’information climatique et des innovations technologiques. La presque totalité (99%) sont d’accord avec leur utilité mais 1% de l’échantillon et particulièrement la catégorie « pas de formation et pas d’IC » doutent encore de l’utilité de cet outil. </a:t>
            </a:r>
          </a:p>
          <a:p>
            <a:pPr lvl="1"/>
            <a:endParaRPr lang="fr-FR" sz="2400" dirty="0">
              <a:solidFill>
                <a:srgbClr val="000000"/>
              </a:solidFill>
              <a:latin typeface="Arial Narrow" panose="020B0506020102020204" pitchFamily="34" charset="0"/>
            </a:endParaRPr>
          </a:p>
          <a:p>
            <a:pPr lvl="1"/>
            <a:r>
              <a:rPr lang="fr-FR" sz="2800" b="1" i="0" dirty="0">
                <a:solidFill>
                  <a:schemeClr val="accent1"/>
                </a:solidFill>
                <a:effectLst/>
                <a:latin typeface="Arial Narrow" panose="020B0506020102020204" pitchFamily="34" charset="0"/>
              </a:rPr>
              <a:t>La confiance est tributaire de la co-construction, de la formation et de la qualité de l’information fournie</a:t>
            </a:r>
          </a:p>
        </p:txBody>
      </p:sp>
      <p:sp>
        <p:nvSpPr>
          <p:cNvPr id="14" name="ZoneTexte 13">
            <a:extLst>
              <a:ext uri="{FF2B5EF4-FFF2-40B4-BE49-F238E27FC236}">
                <a16:creationId xmlns:a16="http://schemas.microsoft.com/office/drawing/2014/main" id="{0B8650AE-1542-46BF-9CC3-A37288AF96D3}"/>
              </a:ext>
            </a:extLst>
          </p:cNvPr>
          <p:cNvSpPr txBox="1"/>
          <p:nvPr/>
        </p:nvSpPr>
        <p:spPr>
          <a:xfrm>
            <a:off x="1186695" y="325199"/>
            <a:ext cx="9988472"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49834" y="1339410"/>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4983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42544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672544" y="1564243"/>
            <a:ext cx="11034774" cy="5293757"/>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Cas de la controverse autour de la vaccination contre la Covid 19 : la crise de confiance</a:t>
            </a:r>
          </a:p>
          <a:p>
            <a:pPr marL="800100" lvl="1" indent="-342900">
              <a:buFont typeface="Wingdings" panose="05000000000000000000" pitchFamily="2" charset="2"/>
              <a:buChar char="v"/>
            </a:pPr>
            <a:endParaRPr lang="fr-FR" sz="105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Aux sources de la controverse: </a:t>
            </a: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Une campagne de fabrication de vaccin à « la va vite », or</a:t>
            </a:r>
          </a:p>
          <a:p>
            <a:pPr marL="1714500" lvl="3"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Au Sénégal, depuis 1905 on vaccine, entre des controverses et des acceptations, mais chaque vaccin a mis des années à être trouvé, testé et administré: la méfiance s’installe</a:t>
            </a:r>
          </a:p>
          <a:p>
            <a:pPr marL="1714500" lvl="3" indent="-342900">
              <a:buFont typeface="Wingdings" panose="05000000000000000000" pitchFamily="2" charset="2"/>
              <a:buChar char="v"/>
            </a:pPr>
            <a:endParaRPr lang="fr-FR" sz="105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Une faible majorité de personnes ont l'intention de se faire vacciner (</a:t>
            </a:r>
            <a:r>
              <a:rPr lang="fr-FR" sz="2400" b="0" i="0" dirty="0" err="1">
                <a:solidFill>
                  <a:srgbClr val="000000"/>
                </a:solidFill>
                <a:effectLst/>
                <a:latin typeface="Arial Narrow" panose="020B0506020102020204" pitchFamily="34" charset="0"/>
              </a:rPr>
              <a:t>Ridd</a:t>
            </a:r>
            <a:r>
              <a:rPr lang="fr-FR" sz="2400" dirty="0" err="1">
                <a:solidFill>
                  <a:srgbClr val="000000"/>
                </a:solidFill>
                <a:latin typeface="Arial Narrow" panose="020B0506020102020204" pitchFamily="34" charset="0"/>
              </a:rPr>
              <a:t>e</a:t>
            </a:r>
            <a:r>
              <a:rPr lang="fr-FR" sz="2400" dirty="0">
                <a:solidFill>
                  <a:srgbClr val="000000"/>
                </a:solidFill>
                <a:latin typeface="Arial Narrow" panose="020B0506020102020204" pitchFamily="34" charset="0"/>
              </a:rPr>
              <a:t> et al, 2020)</a:t>
            </a:r>
          </a:p>
          <a:p>
            <a:pPr marL="1257300" lvl="2" indent="-342900">
              <a:buFont typeface="Wingdings" panose="05000000000000000000" pitchFamily="2" charset="2"/>
              <a:buChar char="v"/>
            </a:pPr>
            <a:endParaRPr lang="fr-FR" sz="105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Chez les personnes qui entendent refuser le vaccin, les deux raisons les plus évoquées sont </a:t>
            </a:r>
            <a:r>
              <a:rPr lang="fr-FR" sz="2400" b="1" i="0" dirty="0">
                <a:solidFill>
                  <a:srgbClr val="7030A0"/>
                </a:solidFill>
                <a:effectLst/>
                <a:latin typeface="Arial Narrow" panose="020B0506020102020204" pitchFamily="34" charset="0"/>
              </a:rPr>
              <a:t>l'absence de confiance </a:t>
            </a:r>
            <a:r>
              <a:rPr lang="fr-FR" sz="2400" b="0" i="0" dirty="0">
                <a:solidFill>
                  <a:srgbClr val="000000"/>
                </a:solidFill>
                <a:effectLst/>
                <a:latin typeface="Arial Narrow" panose="020B0506020102020204" pitchFamily="34" charset="0"/>
              </a:rPr>
              <a:t>et </a:t>
            </a:r>
            <a:r>
              <a:rPr lang="fr-FR" sz="2400" b="1" i="0" dirty="0">
                <a:solidFill>
                  <a:srgbClr val="7030A0"/>
                </a:solidFill>
                <a:effectLst/>
                <a:latin typeface="Arial Narrow" panose="020B0506020102020204" pitchFamily="34" charset="0"/>
              </a:rPr>
              <a:t>l'absence d'information </a:t>
            </a:r>
            <a:r>
              <a:rPr lang="fr-FR" sz="2400" b="0" i="0" dirty="0">
                <a:solidFill>
                  <a:srgbClr val="000000"/>
                </a:solidFill>
                <a:effectLst/>
                <a:latin typeface="Arial Narrow" panose="020B0506020102020204" pitchFamily="34" charset="0"/>
              </a:rPr>
              <a:t>(</a:t>
            </a:r>
            <a:r>
              <a:rPr lang="fr-FR" sz="2400" b="0" i="0" dirty="0" err="1">
                <a:solidFill>
                  <a:srgbClr val="000000"/>
                </a:solidFill>
                <a:effectLst/>
                <a:latin typeface="Arial Narrow" panose="020B0506020102020204" pitchFamily="34" charset="0"/>
              </a:rPr>
              <a:t>Ridd</a:t>
            </a:r>
            <a:r>
              <a:rPr lang="fr-FR" sz="2400" dirty="0" err="1">
                <a:solidFill>
                  <a:srgbClr val="000000"/>
                </a:solidFill>
                <a:latin typeface="Arial Narrow" panose="020B0506020102020204" pitchFamily="34" charset="0"/>
              </a:rPr>
              <a:t>e</a:t>
            </a:r>
            <a:r>
              <a:rPr lang="fr-FR" sz="2400" dirty="0">
                <a:solidFill>
                  <a:srgbClr val="000000"/>
                </a:solidFill>
                <a:latin typeface="Arial Narrow" panose="020B0506020102020204" pitchFamily="34" charset="0"/>
              </a:rPr>
              <a:t> et al, 2020)</a:t>
            </a:r>
          </a:p>
          <a:p>
            <a:pPr marL="1257300" lvl="2" indent="-342900">
              <a:buFont typeface="Wingdings" panose="05000000000000000000" pitchFamily="2" charset="2"/>
              <a:buChar char="v"/>
            </a:pPr>
            <a:endParaRPr lang="fr-FR" sz="105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Un sondage du Bureau de prospective économique du Sénégal note également que la première caus</a:t>
            </a:r>
            <a:r>
              <a:rPr lang="fr-FR" sz="2400" dirty="0">
                <a:solidFill>
                  <a:srgbClr val="000000"/>
                </a:solidFill>
                <a:latin typeface="Arial Narrow" panose="020B0506020102020204" pitchFamily="34" charset="0"/>
              </a:rPr>
              <a:t>e du refus de se faire vacciner contre la Covid 19 </a:t>
            </a:r>
            <a:r>
              <a:rPr lang="fr-FR" sz="2400" b="0" i="0" dirty="0">
                <a:solidFill>
                  <a:srgbClr val="000000"/>
                </a:solidFill>
                <a:effectLst/>
                <a:latin typeface="Arial Narrow" panose="020B0506020102020204" pitchFamily="34" charset="0"/>
              </a:rPr>
              <a:t>(74,1 % des cas) </a:t>
            </a:r>
            <a:r>
              <a:rPr lang="fr-FR" sz="2400" dirty="0">
                <a:solidFill>
                  <a:srgbClr val="000000"/>
                </a:solidFill>
                <a:latin typeface="Arial Narrow" panose="020B0506020102020204" pitchFamily="34" charset="0"/>
              </a:rPr>
              <a:t>est le manque</a:t>
            </a:r>
            <a:r>
              <a:rPr lang="fr-FR" sz="2400" b="0" i="0" dirty="0">
                <a:solidFill>
                  <a:srgbClr val="000000"/>
                </a:solidFill>
                <a:effectLst/>
                <a:latin typeface="Arial Narrow" panose="020B0506020102020204" pitchFamily="34" charset="0"/>
              </a:rPr>
              <a:t> de confiance dans le vaccin</a:t>
            </a:r>
            <a:endParaRPr lang="fr-FR" sz="2000" dirty="0">
              <a:latin typeface="Arial Narrow" panose="020B0506020102020204" pitchFamily="34" charset="0"/>
              <a:ea typeface="Arial" charset="0"/>
              <a:cs typeface="Arial" charset="0"/>
            </a:endParaRPr>
          </a:p>
        </p:txBody>
      </p:sp>
      <p:sp>
        <p:nvSpPr>
          <p:cNvPr id="14" name="ZoneTexte 13">
            <a:extLst>
              <a:ext uri="{FF2B5EF4-FFF2-40B4-BE49-F238E27FC236}">
                <a16:creationId xmlns:a16="http://schemas.microsoft.com/office/drawing/2014/main" id="{0B8650AE-1542-46BF-9CC3-A37288AF96D3}"/>
              </a:ext>
            </a:extLst>
          </p:cNvPr>
          <p:cNvSpPr txBox="1"/>
          <p:nvPr/>
        </p:nvSpPr>
        <p:spPr>
          <a:xfrm>
            <a:off x="796955" y="377664"/>
            <a:ext cx="10040934"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760094" y="1374830"/>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76009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6166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943431" y="1352242"/>
            <a:ext cx="10207812" cy="4893647"/>
          </a:xfrm>
          <a:prstGeom prst="rect">
            <a:avLst/>
          </a:prstGeom>
          <a:noFill/>
        </p:spPr>
        <p:txBody>
          <a:bodyPr wrap="square" lIns="36000" rIns="36000" rtlCol="0">
            <a:spAutoFit/>
          </a:bodyPr>
          <a:lstStyle/>
          <a:p>
            <a:pPr marL="342900" indent="-342900">
              <a:buFont typeface="Wingdings" panose="05000000000000000000" pitchFamily="2" charset="2"/>
              <a:buChar char="q"/>
            </a:pPr>
            <a:r>
              <a:rPr lang="fr-FR" sz="2400" b="1" dirty="0">
                <a:latin typeface="Arial Narrow" panose="020B0506020102020204" pitchFamily="34" charset="0"/>
                <a:ea typeface="Arial" charset="0"/>
                <a:cs typeface="Arial" charset="0"/>
              </a:rPr>
              <a:t>La science en Afrique, incarnée par plusieurs personnalités</a:t>
            </a:r>
          </a:p>
          <a:p>
            <a:pPr marL="800100" lvl="1" indent="-342900">
              <a:buFont typeface="Wingdings" panose="05000000000000000000" pitchFamily="2" charset="2"/>
              <a:buChar char="v"/>
            </a:pPr>
            <a:endParaRPr lang="fr-FR" sz="2400" b="1" dirty="0">
              <a:latin typeface="Arial Narrow" panose="020B0506020102020204" pitchFamily="34" charset="0"/>
              <a:ea typeface="Arial" charset="0"/>
              <a:cs typeface="Arial"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D’abord, par les missionnaires pendant la période coloniale pour </a:t>
            </a:r>
            <a:endParaRPr lang="fr-FR" sz="2400" dirty="0">
              <a:solidFill>
                <a:srgbClr val="000000"/>
              </a:solidFill>
              <a:latin typeface="Arial Narrow" panose="020B0506020102020204" pitchFamily="34" charset="0"/>
            </a:endParaRPr>
          </a:p>
          <a:p>
            <a:pPr marL="1257300" lvl="2" indent="-342900">
              <a:buFont typeface="Wingdings" panose="05000000000000000000" pitchFamily="2" charset="2"/>
              <a:buChar char="§"/>
            </a:pPr>
            <a:r>
              <a:rPr lang="fr-FR" sz="2400" dirty="0">
                <a:latin typeface="Arial Narrow" panose="020B0506020102020204" pitchFamily="34" charset="0"/>
              </a:rPr>
              <a:t>Mieux connaitre le continent et ses potentialités</a:t>
            </a:r>
          </a:p>
          <a:p>
            <a:pPr marL="1257300" lvl="2" indent="-342900">
              <a:buFont typeface="Wingdings" panose="05000000000000000000" pitchFamily="2" charset="2"/>
              <a:buChar char="§"/>
            </a:pPr>
            <a:r>
              <a:rPr lang="fr-FR" sz="2400" dirty="0">
                <a:latin typeface="Arial Narrow" panose="020B0506020102020204" pitchFamily="34" charset="0"/>
              </a:rPr>
              <a:t>Ses richesses</a:t>
            </a:r>
          </a:p>
          <a:p>
            <a:pPr marL="1257300" lvl="2" indent="-342900">
              <a:buFont typeface="Wingdings" panose="05000000000000000000" pitchFamily="2" charset="2"/>
              <a:buChar char="§"/>
            </a:pPr>
            <a:r>
              <a:rPr lang="fr-FR" sz="2400" dirty="0">
                <a:latin typeface="Arial Narrow" panose="020B0506020102020204" pitchFamily="34" charset="0"/>
              </a:rPr>
              <a:t>Ses hommes</a:t>
            </a:r>
          </a:p>
          <a:p>
            <a:pPr marL="800100" lvl="1" indent="-342900">
              <a:buFont typeface="Wingdings" panose="05000000000000000000" pitchFamily="2" charset="2"/>
              <a:buChar char="v"/>
            </a:pPr>
            <a:r>
              <a:rPr lang="fr-FR" sz="2400" dirty="0">
                <a:latin typeface="Arial Narrow" panose="020B0506020102020204" pitchFamily="34" charset="0"/>
              </a:rPr>
              <a:t>Ensuite, par les cadres (chercheurs, enseignants, ingénieurs…) du Nord pour « accompagner » </a:t>
            </a:r>
          </a:p>
          <a:p>
            <a:pPr marL="1257300" lvl="2" indent="-342900">
              <a:buFont typeface="Wingdings" panose="05000000000000000000" pitchFamily="2" charset="2"/>
              <a:buChar char="§"/>
            </a:pPr>
            <a:r>
              <a:rPr lang="fr-FR" sz="2400" dirty="0">
                <a:latin typeface="Arial Narrow" panose="020B0506020102020204" pitchFamily="34" charset="0"/>
              </a:rPr>
              <a:t>la structuration des écoles, instituts, universités, centres de recherche du Sud</a:t>
            </a:r>
          </a:p>
          <a:p>
            <a:pPr marL="1257300" lvl="2" indent="-342900">
              <a:buFont typeface="Wingdings" panose="05000000000000000000" pitchFamily="2" charset="2"/>
              <a:buChar char="§"/>
            </a:pPr>
            <a:r>
              <a:rPr lang="fr-FR" sz="2400" dirty="0">
                <a:latin typeface="Arial Narrow" panose="020B0506020102020204" pitchFamily="34" charset="0"/>
              </a:rPr>
              <a:t>Poursuivre la quête de connaissance approfondie du continent</a:t>
            </a:r>
          </a:p>
          <a:p>
            <a:pPr marL="800100" lvl="1" indent="-342900">
              <a:buFont typeface="Wingdings" panose="05000000000000000000" pitchFamily="2" charset="2"/>
              <a:buChar char="v"/>
            </a:pPr>
            <a:r>
              <a:rPr lang="fr-FR" sz="2400" dirty="0">
                <a:latin typeface="Arial Narrow" panose="020B0506020102020204" pitchFamily="34" charset="0"/>
              </a:rPr>
              <a:t>Enfin, les cadres africains ayant fait leurs humanités dans les pays du Nord ou formés localement</a:t>
            </a:r>
          </a:p>
          <a:p>
            <a:pPr marL="1257300" lvl="2" indent="-342900">
              <a:buFont typeface="Wingdings" panose="05000000000000000000" pitchFamily="2" charset="2"/>
              <a:buChar char="§"/>
            </a:pPr>
            <a:r>
              <a:rPr lang="fr-FR" sz="2400" dirty="0">
                <a:latin typeface="Arial Narrow" panose="020B0506020102020204" pitchFamily="34" charset="0"/>
              </a:rPr>
              <a:t>Enseignants, chercheurs, étudiants avancés des disciplines scientifiques</a:t>
            </a:r>
          </a:p>
        </p:txBody>
      </p:sp>
      <p:sp>
        <p:nvSpPr>
          <p:cNvPr id="14" name="ZoneTexte 13">
            <a:extLst>
              <a:ext uri="{FF2B5EF4-FFF2-40B4-BE49-F238E27FC236}">
                <a16:creationId xmlns:a16="http://schemas.microsoft.com/office/drawing/2014/main" id="{0B8650AE-1542-46BF-9CC3-A37288AF96D3}"/>
              </a:ext>
            </a:extLst>
          </p:cNvPr>
          <p:cNvSpPr txBox="1"/>
          <p:nvPr/>
        </p:nvSpPr>
        <p:spPr>
          <a:xfrm>
            <a:off x="1239965" y="377664"/>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en Afrique, de qui parle t-on?</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14324"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1432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190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1069779" y="1617806"/>
            <a:ext cx="10630044" cy="5047536"/>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Cas de la controverse autour de la vaccination contre la Covid 19 : la crise de confiance</a:t>
            </a:r>
          </a:p>
          <a:p>
            <a:pPr marL="800100" lvl="1" indent="-342900">
              <a:buFont typeface="Wingdings" panose="05000000000000000000" pitchFamily="2" charset="2"/>
              <a:buChar char="v"/>
            </a:pPr>
            <a:endParaRPr lang="fr-FR" sz="16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En dépit des contres vérités autour de la nocivité du vaccin anti Covid 19, les constats sont :</a:t>
            </a:r>
          </a:p>
          <a:p>
            <a:pPr marL="800100" lvl="1" indent="-342900">
              <a:buFont typeface="Wingdings" panose="05000000000000000000" pitchFamily="2" charset="2"/>
              <a:buChar char="v"/>
            </a:pPr>
            <a:endParaRPr lang="fr-FR" sz="1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dirty="0">
                <a:solidFill>
                  <a:srgbClr val="000000"/>
                </a:solidFill>
                <a:latin typeface="Arial Narrow" panose="020B0506020102020204" pitchFamily="34" charset="0"/>
              </a:rPr>
              <a:t>q</a:t>
            </a:r>
            <a:r>
              <a:rPr lang="fr-FR" sz="2400" b="0" i="0" dirty="0">
                <a:solidFill>
                  <a:srgbClr val="000000"/>
                </a:solidFill>
                <a:effectLst/>
                <a:latin typeface="Arial Narrow" panose="020B0506020102020204" pitchFamily="34" charset="0"/>
              </a:rPr>
              <a:t>uand les scientifiques s’affrontent, se contredisent sur des questions aussi sensibles et à enjeu comme le vaccin, avec un argumentaire </a:t>
            </a:r>
            <a:r>
              <a:rPr lang="fr-FR" sz="2400" dirty="0">
                <a:solidFill>
                  <a:srgbClr val="000000"/>
                </a:solidFill>
                <a:latin typeface="Arial Narrow" panose="020B0506020102020204" pitchFamily="34" charset="0"/>
              </a:rPr>
              <a:t>scientifique et </a:t>
            </a:r>
            <a:r>
              <a:rPr lang="fr-FR" sz="2400" b="0" i="0" dirty="0">
                <a:solidFill>
                  <a:srgbClr val="000000"/>
                </a:solidFill>
                <a:effectLst/>
                <a:latin typeface="Arial Narrow" panose="020B0506020102020204" pitchFamily="34" charset="0"/>
              </a:rPr>
              <a:t>technique, quelle opinion doit se faire la société ? Quel camp croire ?  </a:t>
            </a:r>
          </a:p>
          <a:p>
            <a:pPr marL="1257300" lvl="2" indent="-342900">
              <a:buFont typeface="Wingdings" panose="05000000000000000000" pitchFamily="2" charset="2"/>
              <a:buChar char="v"/>
            </a:pPr>
            <a:endParaRPr lang="fr-FR" sz="1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r>
              <a:rPr lang="fr-FR" sz="2400" dirty="0">
                <a:solidFill>
                  <a:srgbClr val="000000"/>
                </a:solidFill>
                <a:latin typeface="Arial Narrow" panose="020B0506020102020204" pitchFamily="34" charset="0"/>
              </a:rPr>
              <a:t>Regain d’intérêt pour la médecine traditionnelle</a:t>
            </a:r>
            <a:endParaRPr lang="fr-FR" sz="2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v"/>
            </a:pPr>
            <a:endParaRPr lang="fr-FR" sz="1400" b="0" i="0" dirty="0">
              <a:solidFill>
                <a:srgbClr val="000000"/>
              </a:solidFill>
              <a:effectLst/>
              <a:latin typeface="Arial Narrow" panose="020B0506020102020204" pitchFamily="34" charset="0"/>
            </a:endParaRPr>
          </a:p>
          <a:p>
            <a:pPr marL="1714500" lvl="3" indent="-342900">
              <a:buFont typeface="Wingdings" panose="05000000000000000000" pitchFamily="2" charset="2"/>
              <a:buChar char="v"/>
            </a:pPr>
            <a:r>
              <a:rPr lang="fr-FR" sz="2400" b="1" dirty="0">
                <a:solidFill>
                  <a:srgbClr val="7030A0"/>
                </a:solidFill>
                <a:latin typeface="Arial Narrow" panose="020B0506020102020204" pitchFamily="34" charset="0"/>
              </a:rPr>
              <a:t>La société arbitre : la méfiance qui conduit à la défiance, parfois </a:t>
            </a:r>
            <a:r>
              <a:rPr lang="fr-FR" sz="2400" b="1" i="0" dirty="0">
                <a:solidFill>
                  <a:srgbClr val="7030A0"/>
                </a:solidFill>
                <a:effectLst/>
                <a:latin typeface="Arial Narrow" panose="020B0506020102020204" pitchFamily="34" charset="0"/>
              </a:rPr>
              <a:t>légitime</a:t>
            </a:r>
          </a:p>
          <a:p>
            <a:pPr marL="1714500" lvl="3" indent="-342900">
              <a:buFont typeface="Wingdings" panose="05000000000000000000" pitchFamily="2" charset="2"/>
              <a:buChar char="v"/>
            </a:pPr>
            <a:endParaRPr lang="fr-FR" sz="1200" b="1" i="0" dirty="0">
              <a:solidFill>
                <a:srgbClr val="7030A0"/>
              </a:solidFill>
              <a:effectLst/>
              <a:latin typeface="Arial Narrow" panose="020B0506020102020204" pitchFamily="34" charset="0"/>
            </a:endParaRPr>
          </a:p>
          <a:p>
            <a:pPr algn="ctr"/>
            <a:r>
              <a:rPr lang="fr-FR" sz="2400" i="1" dirty="0">
                <a:latin typeface="Arial Narrow" panose="020B0506020102020204" pitchFamily="34" charset="0"/>
                <a:ea typeface="Arial" charset="0"/>
                <a:cs typeface="Arial" charset="0"/>
              </a:rPr>
              <a:t>« Un chercheur qui cherche on en trouve, des chercheurs qui trouvent on en cherche »</a:t>
            </a:r>
            <a:endParaRPr lang="fr-FR" sz="2400" b="1" dirty="0">
              <a:solidFill>
                <a:srgbClr val="7030A0"/>
              </a:solidFill>
              <a:latin typeface="Arial Narrow" panose="020B0506020102020204" pitchFamily="34" charset="0"/>
              <a:ea typeface="Arial" charset="0"/>
              <a:cs typeface="Arial" charset="0"/>
            </a:endParaRPr>
          </a:p>
        </p:txBody>
      </p:sp>
      <p:sp>
        <p:nvSpPr>
          <p:cNvPr id="14" name="ZoneTexte 13">
            <a:extLst>
              <a:ext uri="{FF2B5EF4-FFF2-40B4-BE49-F238E27FC236}">
                <a16:creationId xmlns:a16="http://schemas.microsoft.com/office/drawing/2014/main" id="{0B8650AE-1542-46BF-9CC3-A37288AF96D3}"/>
              </a:ext>
            </a:extLst>
          </p:cNvPr>
          <p:cNvSpPr txBox="1"/>
          <p:nvPr/>
        </p:nvSpPr>
        <p:spPr>
          <a:xfrm>
            <a:off x="1186695" y="377664"/>
            <a:ext cx="9823580" cy="954107"/>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les sociétés : relations de confiance ou de méfiance ?</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49834" y="1374830"/>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4983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8897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672855" y="1067119"/>
            <a:ext cx="10944521" cy="5516895"/>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Lisser les incompréhensions</a:t>
            </a:r>
          </a:p>
          <a:p>
            <a:pPr marL="800100" lvl="1" indent="-342900">
              <a:buFont typeface="Wingdings" panose="05000000000000000000" pitchFamily="2" charset="2"/>
              <a:buChar char="v"/>
            </a:pPr>
            <a:endParaRPr lang="fr-FR" sz="14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dirty="0">
                <a:solidFill>
                  <a:srgbClr val="000000"/>
                </a:solidFill>
                <a:latin typeface="Arial Narrow" panose="020B0506020102020204" pitchFamily="34" charset="0"/>
                <a:ea typeface="Arial" charset="0"/>
                <a:cs typeface="Arial" charset="0"/>
              </a:rPr>
              <a:t>Les relations s’améliorent, la confiance s’instaure, mais des contraintes persistes:</a:t>
            </a:r>
          </a:p>
          <a:p>
            <a:pPr marL="1257300" lvl="2" indent="-342900">
              <a:buFont typeface="Wingdings" panose="05000000000000000000" pitchFamily="2" charset="2"/>
              <a:buChar char="v"/>
            </a:pPr>
            <a:r>
              <a:rPr lang="fr-FR" sz="2400" b="0" i="0" dirty="0">
                <a:solidFill>
                  <a:srgbClr val="333333"/>
                </a:solidFill>
                <a:effectLst/>
                <a:latin typeface="Arial Narrow" panose="020B0506020102020204" pitchFamily="34" charset="0"/>
              </a:rPr>
              <a:t>Une incompréhension liées aux barrières linguistiques</a:t>
            </a:r>
          </a:p>
          <a:p>
            <a:pPr marL="1714500" lvl="3" indent="-342900">
              <a:buFont typeface="Wingdings" panose="05000000000000000000" pitchFamily="2" charset="2"/>
              <a:buChar char="v"/>
            </a:pPr>
            <a:r>
              <a:rPr lang="fr-FR" sz="2200" dirty="0">
                <a:solidFill>
                  <a:srgbClr val="333333"/>
                </a:solidFill>
                <a:latin typeface="Arial Narrow" panose="020B0506020102020204" pitchFamily="34" charset="0"/>
              </a:rPr>
              <a:t>Les travaux scientifiques, les publications sont en langue étrangère, incomprises de la grande masse des sociétés</a:t>
            </a:r>
          </a:p>
          <a:p>
            <a:pPr marL="1257300" lvl="2" indent="-342900">
              <a:buFont typeface="Wingdings" panose="05000000000000000000" pitchFamily="2" charset="2"/>
              <a:buChar char="v"/>
            </a:pPr>
            <a:r>
              <a:rPr lang="fr-FR" sz="2400" dirty="0">
                <a:solidFill>
                  <a:srgbClr val="333333"/>
                </a:solidFill>
                <a:latin typeface="Arial Narrow" panose="020B0506020102020204" pitchFamily="34" charset="0"/>
              </a:rPr>
              <a:t>Une faiblesse des moyens attribués à la science, une des raisons qui éloignent les scientifiques de la société: les scientifiques ne répondent pas de façon satisfaisante aux demandes de la société</a:t>
            </a:r>
          </a:p>
          <a:p>
            <a:pPr marL="1257300" lvl="2" indent="-342900">
              <a:buFont typeface="Wingdings" panose="05000000000000000000" pitchFamily="2" charset="2"/>
              <a:buChar char="v"/>
            </a:pPr>
            <a:r>
              <a:rPr lang="fr-FR" sz="2400" dirty="0">
                <a:solidFill>
                  <a:srgbClr val="333333"/>
                </a:solidFill>
                <a:latin typeface="Arial Narrow" panose="020B0506020102020204" pitchFamily="34" charset="0"/>
              </a:rPr>
              <a:t>Une éducation peu orientée science en Afrique: plus de littéraires que de scientifiques</a:t>
            </a:r>
          </a:p>
          <a:p>
            <a:pPr marL="1257300" lvl="2" indent="-342900">
              <a:buFont typeface="Wingdings" panose="05000000000000000000" pitchFamily="2" charset="2"/>
              <a:buChar char="v"/>
            </a:pPr>
            <a:r>
              <a:rPr lang="fr-FR" sz="2400" dirty="0">
                <a:solidFill>
                  <a:srgbClr val="333333"/>
                </a:solidFill>
                <a:latin typeface="Arial Narrow" panose="020B0506020102020204" pitchFamily="34" charset="0"/>
              </a:rPr>
              <a:t>Une perception négative: le complexe de l’autre</a:t>
            </a:r>
          </a:p>
          <a:p>
            <a:pPr marL="1714500" lvl="3" indent="-342900">
              <a:buFont typeface="Wingdings" panose="05000000000000000000" pitchFamily="2" charset="2"/>
              <a:buChar char="v"/>
            </a:pPr>
            <a:r>
              <a:rPr lang="fr-FR" sz="2200" dirty="0">
                <a:solidFill>
                  <a:srgbClr val="333333"/>
                </a:solidFill>
                <a:latin typeface="Arial Narrow" panose="020B0506020102020204" pitchFamily="34" charset="0"/>
              </a:rPr>
              <a:t>Le scientifique vu comme le génie, dans sa tour d’ivoire, inaccessible: sentiment de méfiance et de défiance de la société</a:t>
            </a:r>
          </a:p>
          <a:p>
            <a:pPr marL="1714500" lvl="3" indent="-342900">
              <a:buFont typeface="Wingdings" panose="05000000000000000000" pitchFamily="2" charset="2"/>
              <a:buChar char="v"/>
            </a:pPr>
            <a:endParaRPr lang="fr-FR" sz="1050" dirty="0">
              <a:solidFill>
                <a:srgbClr val="333333"/>
              </a:solidFill>
              <a:latin typeface="Arial Narrow" panose="020B0506020102020204" pitchFamily="34" charset="0"/>
            </a:endParaRPr>
          </a:p>
          <a:p>
            <a:pPr marL="342900" indent="-342900">
              <a:buFont typeface="Wingdings" panose="05000000000000000000" pitchFamily="2" charset="2"/>
              <a:buChar char="Ø"/>
            </a:pPr>
            <a:r>
              <a:rPr lang="fr-FR" sz="2400" b="1" dirty="0">
                <a:solidFill>
                  <a:schemeClr val="accent1"/>
                </a:solidFill>
                <a:latin typeface="Arial Narrow" panose="020B0506020102020204" pitchFamily="34" charset="0"/>
              </a:rPr>
              <a:t>La société, demandeuse de recherche scientifique, appelle à plus d’ouverture des scientifiques</a:t>
            </a:r>
          </a:p>
        </p:txBody>
      </p:sp>
      <p:sp>
        <p:nvSpPr>
          <p:cNvPr id="14" name="ZoneTexte 13">
            <a:extLst>
              <a:ext uri="{FF2B5EF4-FFF2-40B4-BE49-F238E27FC236}">
                <a16:creationId xmlns:a16="http://schemas.microsoft.com/office/drawing/2014/main" id="{0B8650AE-1542-46BF-9CC3-A37288AF96D3}"/>
              </a:ext>
            </a:extLst>
          </p:cNvPr>
          <p:cNvSpPr txBox="1"/>
          <p:nvPr/>
        </p:nvSpPr>
        <p:spPr>
          <a:xfrm>
            <a:off x="954350" y="302714"/>
            <a:ext cx="968844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la société : perspectives</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917489" y="91290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917489" y="19109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3897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807765" y="1630842"/>
            <a:ext cx="10698470" cy="4901342"/>
          </a:xfrm>
          <a:prstGeom prst="rect">
            <a:avLst/>
          </a:prstGeom>
          <a:noFill/>
        </p:spPr>
        <p:txBody>
          <a:bodyPr wrap="square" lIns="36000" rIns="36000" rtlCol="0">
            <a:spAutoFit/>
          </a:bodyPr>
          <a:lstStyle/>
          <a:p>
            <a:pPr marL="342900" indent="-342900">
              <a:buFont typeface="Wingdings" panose="05000000000000000000" pitchFamily="2" charset="2"/>
              <a:buChar char="v"/>
            </a:pPr>
            <a:r>
              <a:rPr lang="fr-FR" sz="2400" b="1" dirty="0">
                <a:latin typeface="Arial Narrow" panose="020B0506020102020204" pitchFamily="34" charset="0"/>
                <a:ea typeface="Arial" charset="0"/>
                <a:cs typeface="Arial" charset="0"/>
              </a:rPr>
              <a:t>Lisser les incompréhensions</a:t>
            </a:r>
          </a:p>
          <a:p>
            <a:pPr marL="800100" lvl="1" indent="-342900">
              <a:buFont typeface="Wingdings" panose="05000000000000000000" pitchFamily="2" charset="2"/>
              <a:buChar char="v"/>
            </a:pPr>
            <a:endParaRPr lang="fr-FR" sz="14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r>
              <a:rPr lang="fr-FR" sz="2400" dirty="0">
                <a:solidFill>
                  <a:srgbClr val="000000"/>
                </a:solidFill>
                <a:latin typeface="Arial Narrow" panose="020B0506020102020204" pitchFamily="34" charset="0"/>
                <a:ea typeface="Arial" charset="0"/>
                <a:cs typeface="Arial" charset="0"/>
              </a:rPr>
              <a:t>Les relations s’améliorent, la confiance s’instaure, mais des contraintes persistent:</a:t>
            </a:r>
          </a:p>
          <a:p>
            <a:pPr marL="1257300" lvl="2" indent="-342900">
              <a:buFont typeface="Wingdings" panose="05000000000000000000" pitchFamily="2" charset="2"/>
              <a:buChar char="v"/>
            </a:pPr>
            <a:r>
              <a:rPr lang="fr-FR" sz="2400" b="1" i="1" dirty="0">
                <a:solidFill>
                  <a:srgbClr val="333333"/>
                </a:solidFill>
                <a:effectLst/>
                <a:latin typeface="Arial Narrow" panose="020B0506020102020204" pitchFamily="34" charset="0"/>
              </a:rPr>
              <a:t>Nécessité de :</a:t>
            </a:r>
          </a:p>
          <a:p>
            <a:pPr marL="1714500" lvl="3" indent="-342900">
              <a:buFont typeface="Wingdings" panose="05000000000000000000" pitchFamily="2" charset="2"/>
              <a:buChar char="v"/>
            </a:pPr>
            <a:r>
              <a:rPr lang="fr-FR" sz="2400" b="0" i="0" dirty="0">
                <a:solidFill>
                  <a:srgbClr val="333333"/>
                </a:solidFill>
                <a:effectLst/>
                <a:latin typeface="Arial Narrow" panose="020B0506020102020204" pitchFamily="34" charset="0"/>
              </a:rPr>
              <a:t>Former </a:t>
            </a:r>
            <a:r>
              <a:rPr lang="fr-FR" sz="2400" dirty="0">
                <a:solidFill>
                  <a:srgbClr val="333333"/>
                </a:solidFill>
                <a:latin typeface="Arial Narrow" panose="020B0506020102020204" pitchFamily="34" charset="0"/>
              </a:rPr>
              <a:t>l</a:t>
            </a:r>
            <a:r>
              <a:rPr lang="fr-FR" sz="2400" b="0" i="0" dirty="0">
                <a:solidFill>
                  <a:srgbClr val="333333"/>
                </a:solidFill>
                <a:effectLst/>
                <a:latin typeface="Arial Narrow" panose="020B0506020102020204" pitchFamily="34" charset="0"/>
              </a:rPr>
              <a:t>es scientifiques pour une meilleure communication avec la société : lever les verrous communicationnels</a:t>
            </a:r>
          </a:p>
          <a:p>
            <a:pPr marL="1714500" lvl="3" indent="-342900">
              <a:buFont typeface="Wingdings" panose="05000000000000000000" pitchFamily="2" charset="2"/>
              <a:buChar char="v"/>
            </a:pPr>
            <a:r>
              <a:rPr lang="fr-FR" sz="2400" b="0" i="0" dirty="0">
                <a:solidFill>
                  <a:srgbClr val="333333"/>
                </a:solidFill>
                <a:effectLst/>
                <a:latin typeface="Arial Narrow" panose="020B0506020102020204" pitchFamily="34" charset="0"/>
              </a:rPr>
              <a:t>Veiller à ce que les informations scientifiques soient diffusées à temps</a:t>
            </a:r>
          </a:p>
          <a:p>
            <a:pPr marL="1714500" lvl="3" indent="-342900">
              <a:buFont typeface="Wingdings" panose="05000000000000000000" pitchFamily="2" charset="2"/>
              <a:buChar char="v"/>
            </a:pPr>
            <a:r>
              <a:rPr lang="fr-FR" sz="2400" b="0" i="0" dirty="0">
                <a:solidFill>
                  <a:srgbClr val="333333"/>
                </a:solidFill>
                <a:effectLst/>
                <a:latin typeface="Arial Narrow" panose="020B0506020102020204" pitchFamily="34" charset="0"/>
              </a:rPr>
              <a:t>Transmettre des messages simples, faciles à comprendre et qui parfois sont en langue locale</a:t>
            </a:r>
          </a:p>
          <a:p>
            <a:pPr marL="1714500" lvl="3" indent="-342900">
              <a:buFont typeface="Wingdings" panose="05000000000000000000" pitchFamily="2" charset="2"/>
              <a:buChar char="v"/>
            </a:pPr>
            <a:r>
              <a:rPr lang="fr-FR" sz="2400" dirty="0">
                <a:solidFill>
                  <a:srgbClr val="333333"/>
                </a:solidFill>
                <a:latin typeface="Arial Narrow" panose="020B0506020102020204" pitchFamily="34" charset="0"/>
              </a:rPr>
              <a:t>Considérer la science et ses pratiques comme des enjeux de société devant être mises en débat par les sociétés sinon… </a:t>
            </a:r>
            <a:endParaRPr lang="fr-FR" sz="2400" b="0" i="0" dirty="0">
              <a:solidFill>
                <a:srgbClr val="333333"/>
              </a:solidFill>
              <a:effectLst/>
              <a:latin typeface="Arial Narrow" panose="020B0506020102020204" pitchFamily="34" charset="0"/>
            </a:endParaRPr>
          </a:p>
          <a:p>
            <a:pPr marL="1714500" lvl="3" indent="-342900">
              <a:buFont typeface="Wingdings" panose="05000000000000000000" pitchFamily="2" charset="2"/>
              <a:buChar char="v"/>
            </a:pPr>
            <a:endParaRPr lang="fr-FR" sz="1050" dirty="0">
              <a:solidFill>
                <a:srgbClr val="333333"/>
              </a:solidFill>
              <a:latin typeface="Arial Narrow" panose="020B0506020102020204" pitchFamily="34" charset="0"/>
            </a:endParaRPr>
          </a:p>
          <a:p>
            <a:pPr marL="342900" indent="-342900">
              <a:buFont typeface="Wingdings" panose="05000000000000000000" pitchFamily="2" charset="2"/>
              <a:buChar char="Ø"/>
            </a:pPr>
            <a:r>
              <a:rPr lang="fr-FR" sz="2400" b="1" dirty="0">
                <a:solidFill>
                  <a:schemeClr val="accent1"/>
                </a:solidFill>
                <a:latin typeface="Arial Narrow" panose="020B0506020102020204" pitchFamily="34" charset="0"/>
              </a:rPr>
              <a:t>…moins de confiance, plus de méfiance qui dérive vers la défiance : cas des vaccins</a:t>
            </a:r>
          </a:p>
          <a:p>
            <a:endParaRPr lang="fr-FR" sz="2400" b="1" dirty="0">
              <a:solidFill>
                <a:schemeClr val="accent1"/>
              </a:solidFill>
              <a:latin typeface="Arial Narrow" panose="020B0506020102020204" pitchFamily="34" charset="0"/>
            </a:endParaRPr>
          </a:p>
        </p:txBody>
      </p:sp>
      <p:sp>
        <p:nvSpPr>
          <p:cNvPr id="14" name="ZoneTexte 13">
            <a:extLst>
              <a:ext uri="{FF2B5EF4-FFF2-40B4-BE49-F238E27FC236}">
                <a16:creationId xmlns:a16="http://schemas.microsoft.com/office/drawing/2014/main" id="{0B8650AE-1542-46BF-9CC3-A37288AF96D3}"/>
              </a:ext>
            </a:extLst>
          </p:cNvPr>
          <p:cNvSpPr txBox="1"/>
          <p:nvPr/>
        </p:nvSpPr>
        <p:spPr>
          <a:xfrm>
            <a:off x="1186695" y="377664"/>
            <a:ext cx="968844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scientifiques et la société : perspectives</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49834"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4983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1095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1575086" y="94362"/>
            <a:ext cx="9041827" cy="646331"/>
          </a:xfrm>
          <a:prstGeom prst="rect">
            <a:avLst/>
          </a:prstGeom>
          <a:noFill/>
        </p:spPr>
        <p:txBody>
          <a:bodyPr wrap="square" lIns="36000" rIns="36000" rtlCol="0">
            <a:spAutoFit/>
          </a:bodyPr>
          <a:lstStyle/>
          <a:p>
            <a:pPr algn="ctr"/>
            <a:r>
              <a:rPr lang="fr-FR" sz="3600" dirty="0">
                <a:latin typeface="Arial" charset="0"/>
                <a:ea typeface="Arial" charset="0"/>
                <a:cs typeface="Arial" charset="0"/>
              </a:rPr>
              <a:t>Merci pour votre aimable attention !</a:t>
            </a:r>
          </a:p>
        </p:txBody>
      </p:sp>
      <p:grpSp>
        <p:nvGrpSpPr>
          <p:cNvPr id="2" name="Groupe 1">
            <a:extLst>
              <a:ext uri="{FF2B5EF4-FFF2-40B4-BE49-F238E27FC236}">
                <a16:creationId xmlns:a16="http://schemas.microsoft.com/office/drawing/2014/main" id="{C673FCB1-D895-48CC-8688-F9598F7E4EC1}"/>
              </a:ext>
            </a:extLst>
          </p:cNvPr>
          <p:cNvGrpSpPr/>
          <p:nvPr/>
        </p:nvGrpSpPr>
        <p:grpSpPr>
          <a:xfrm>
            <a:off x="1735451" y="979529"/>
            <a:ext cx="8639174" cy="5676900"/>
            <a:chOff x="1735451" y="940893"/>
            <a:chExt cx="8639174" cy="5676900"/>
          </a:xfrm>
        </p:grpSpPr>
        <p:grpSp>
          <p:nvGrpSpPr>
            <p:cNvPr id="3" name="Group 6">
              <a:extLst>
                <a:ext uri="{FF2B5EF4-FFF2-40B4-BE49-F238E27FC236}">
                  <a16:creationId xmlns:a16="http://schemas.microsoft.com/office/drawing/2014/main" id="{53C1B0F0-9D55-4EC7-9885-A8A8D7F1A6A2}"/>
                </a:ext>
              </a:extLst>
            </p:cNvPr>
            <p:cNvGrpSpPr>
              <a:grpSpLocks/>
            </p:cNvGrpSpPr>
            <p:nvPr/>
          </p:nvGrpSpPr>
          <p:grpSpPr bwMode="auto">
            <a:xfrm>
              <a:off x="7494900" y="1971180"/>
              <a:ext cx="2879725" cy="4248150"/>
              <a:chOff x="4013" y="779"/>
              <a:chExt cx="1814" cy="2676"/>
            </a:xfrm>
          </p:grpSpPr>
          <p:pic>
            <p:nvPicPr>
              <p:cNvPr id="4" name="Picture 7">
                <a:extLst>
                  <a:ext uri="{FF2B5EF4-FFF2-40B4-BE49-F238E27FC236}">
                    <a16:creationId xmlns:a16="http://schemas.microsoft.com/office/drawing/2014/main" id="{81B7E620-730D-4849-91A8-88554C379D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150" y="2023"/>
                <a:ext cx="1184" cy="1432"/>
              </a:xfrm>
              <a:prstGeom prst="rect">
                <a:avLst/>
              </a:prstGeom>
              <a:solidFill>
                <a:srgbClr val="11794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 Box 9">
                <a:extLst>
                  <a:ext uri="{FF2B5EF4-FFF2-40B4-BE49-F238E27FC236}">
                    <a16:creationId xmlns:a16="http://schemas.microsoft.com/office/drawing/2014/main" id="{5AF1E19E-EA17-4966-927D-1C5EF67A381A}"/>
                  </a:ext>
                </a:extLst>
              </p:cNvPr>
              <p:cNvSpPr txBox="1">
                <a:spLocks noChangeArrowheads="1"/>
              </p:cNvSpPr>
              <p:nvPr/>
            </p:nvSpPr>
            <p:spPr bwMode="auto">
              <a:xfrm>
                <a:off x="4286" y="3197"/>
                <a:ext cx="95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fr-FR" b="0">
                    <a:latin typeface="Arial" panose="020B0604020202020204" pitchFamily="34" charset="0"/>
                  </a:rPr>
                  <a:t>Policy maker</a:t>
                </a:r>
              </a:p>
            </p:txBody>
          </p:sp>
          <p:sp>
            <p:nvSpPr>
              <p:cNvPr id="7" name="Text Box 10">
                <a:extLst>
                  <a:ext uri="{FF2B5EF4-FFF2-40B4-BE49-F238E27FC236}">
                    <a16:creationId xmlns:a16="http://schemas.microsoft.com/office/drawing/2014/main" id="{4FF36CB8-1A47-4967-8230-41C9C4DCCAE2}"/>
                  </a:ext>
                </a:extLst>
              </p:cNvPr>
              <p:cNvSpPr txBox="1">
                <a:spLocks noChangeArrowheads="1"/>
              </p:cNvSpPr>
              <p:nvPr/>
            </p:nvSpPr>
            <p:spPr bwMode="auto">
              <a:xfrm>
                <a:off x="4013" y="779"/>
                <a:ext cx="1814" cy="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fr-FR" b="1" dirty="0">
                    <a:solidFill>
                      <a:schemeClr val="bg2"/>
                    </a:solidFill>
                    <a:latin typeface="Arial" panose="020B0604020202020204" pitchFamily="34" charset="0"/>
                  </a:rPr>
                  <a:t>Message received</a:t>
                </a:r>
              </a:p>
              <a:p>
                <a:pPr>
                  <a:spcBef>
                    <a:spcPct val="50000"/>
                  </a:spcBef>
                </a:pPr>
                <a:r>
                  <a:rPr lang="en-GB" altLang="fr-FR" b="1" dirty="0">
                    <a:solidFill>
                      <a:schemeClr val="bg2"/>
                    </a:solidFill>
                    <a:latin typeface="Arial" panose="020B0604020202020204" pitchFamily="34" charset="0"/>
                  </a:rPr>
                  <a:t>Significance understood </a:t>
                </a:r>
              </a:p>
              <a:p>
                <a:pPr>
                  <a:spcBef>
                    <a:spcPct val="50000"/>
                  </a:spcBef>
                </a:pPr>
                <a:r>
                  <a:rPr lang="en-GB" altLang="fr-FR" b="1" dirty="0">
                    <a:solidFill>
                      <a:schemeClr val="bg2"/>
                    </a:solidFill>
                    <a:latin typeface="Arial" panose="020B0604020202020204" pitchFamily="34" charset="0"/>
                  </a:rPr>
                  <a:t>Action initiated</a:t>
                </a:r>
              </a:p>
            </p:txBody>
          </p:sp>
        </p:grpSp>
        <p:grpSp>
          <p:nvGrpSpPr>
            <p:cNvPr id="9" name="Group 11">
              <a:extLst>
                <a:ext uri="{FF2B5EF4-FFF2-40B4-BE49-F238E27FC236}">
                  <a16:creationId xmlns:a16="http://schemas.microsoft.com/office/drawing/2014/main" id="{6ECAE1C2-9AE6-4D21-91FA-1FB433D5C531}"/>
                </a:ext>
              </a:extLst>
            </p:cNvPr>
            <p:cNvGrpSpPr>
              <a:grpSpLocks/>
            </p:cNvGrpSpPr>
            <p:nvPr/>
          </p:nvGrpSpPr>
          <p:grpSpPr bwMode="auto">
            <a:xfrm>
              <a:off x="3535676" y="3209431"/>
              <a:ext cx="4270375" cy="3408362"/>
              <a:chOff x="1519" y="1559"/>
              <a:chExt cx="2690" cy="2147"/>
            </a:xfrm>
          </p:grpSpPr>
          <p:grpSp>
            <p:nvGrpSpPr>
              <p:cNvPr id="10" name="Group 12">
                <a:extLst>
                  <a:ext uri="{FF2B5EF4-FFF2-40B4-BE49-F238E27FC236}">
                    <a16:creationId xmlns:a16="http://schemas.microsoft.com/office/drawing/2014/main" id="{D6AB0FE0-022B-495D-AC25-80CD20A895ED}"/>
                  </a:ext>
                </a:extLst>
              </p:cNvPr>
              <p:cNvGrpSpPr>
                <a:grpSpLocks/>
              </p:cNvGrpSpPr>
              <p:nvPr/>
            </p:nvGrpSpPr>
            <p:grpSpPr bwMode="auto">
              <a:xfrm>
                <a:off x="1519" y="1842"/>
                <a:ext cx="2690" cy="1633"/>
                <a:chOff x="1515" y="1842"/>
                <a:chExt cx="2690" cy="1633"/>
              </a:xfrm>
            </p:grpSpPr>
            <p:sp>
              <p:nvSpPr>
                <p:cNvPr id="13" name="Oval 13">
                  <a:extLst>
                    <a:ext uri="{FF2B5EF4-FFF2-40B4-BE49-F238E27FC236}">
                      <a16:creationId xmlns:a16="http://schemas.microsoft.com/office/drawing/2014/main" id="{7D33BD55-0EC4-4F81-A99C-10591BC143C4}"/>
                    </a:ext>
                  </a:extLst>
                </p:cNvPr>
                <p:cNvSpPr>
                  <a:spLocks noChangeArrowheads="1"/>
                </p:cNvSpPr>
                <p:nvPr/>
              </p:nvSpPr>
              <p:spPr bwMode="auto">
                <a:xfrm>
                  <a:off x="1519" y="1842"/>
                  <a:ext cx="2676" cy="1633"/>
                </a:xfrm>
                <a:prstGeom prst="ellipse">
                  <a:avLst/>
                </a:prstGeom>
                <a:noFill/>
                <a:ln w="19050">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4" name="AutoShape 14">
                  <a:extLst>
                    <a:ext uri="{FF2B5EF4-FFF2-40B4-BE49-F238E27FC236}">
                      <a16:creationId xmlns:a16="http://schemas.microsoft.com/office/drawing/2014/main" id="{E96C2715-45E0-49B9-ACA6-534D338E0854}"/>
                    </a:ext>
                  </a:extLst>
                </p:cNvPr>
                <p:cNvSpPr>
                  <a:spLocks noChangeArrowheads="1"/>
                </p:cNvSpPr>
                <p:nvPr/>
              </p:nvSpPr>
              <p:spPr bwMode="auto">
                <a:xfrm rot="1986047">
                  <a:off x="3978" y="2860"/>
                  <a:ext cx="227" cy="18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5" name="AutoShape 15">
                  <a:extLst>
                    <a:ext uri="{FF2B5EF4-FFF2-40B4-BE49-F238E27FC236}">
                      <a16:creationId xmlns:a16="http://schemas.microsoft.com/office/drawing/2014/main" id="{1B2EEA4F-C6A2-43BA-851C-757A4EE3C747}"/>
                    </a:ext>
                  </a:extLst>
                </p:cNvPr>
                <p:cNvSpPr>
                  <a:spLocks noChangeArrowheads="1"/>
                </p:cNvSpPr>
                <p:nvPr/>
              </p:nvSpPr>
              <p:spPr bwMode="auto">
                <a:xfrm rot="19222643">
                  <a:off x="1515" y="2885"/>
                  <a:ext cx="227" cy="18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6" name="AutoShape 16">
                  <a:extLst>
                    <a:ext uri="{FF2B5EF4-FFF2-40B4-BE49-F238E27FC236}">
                      <a16:creationId xmlns:a16="http://schemas.microsoft.com/office/drawing/2014/main" id="{BEE9B578-004C-4A55-9A19-9B76B658EC00}"/>
                    </a:ext>
                  </a:extLst>
                </p:cNvPr>
                <p:cNvSpPr>
                  <a:spLocks noChangeArrowheads="1"/>
                </p:cNvSpPr>
                <p:nvPr/>
              </p:nvSpPr>
              <p:spPr bwMode="auto">
                <a:xfrm rot="20687406">
                  <a:off x="1539" y="2205"/>
                  <a:ext cx="227" cy="18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7" name="AutoShape 17">
                  <a:extLst>
                    <a:ext uri="{FF2B5EF4-FFF2-40B4-BE49-F238E27FC236}">
                      <a16:creationId xmlns:a16="http://schemas.microsoft.com/office/drawing/2014/main" id="{D36DE7CC-6B7F-4692-B3F7-A5E2FBAECE30}"/>
                    </a:ext>
                  </a:extLst>
                </p:cNvPr>
                <p:cNvSpPr>
                  <a:spLocks noChangeArrowheads="1"/>
                </p:cNvSpPr>
                <p:nvPr/>
              </p:nvSpPr>
              <p:spPr bwMode="auto">
                <a:xfrm rot="22648766">
                  <a:off x="3958" y="2198"/>
                  <a:ext cx="227" cy="18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grpSp>
          <p:sp>
            <p:nvSpPr>
              <p:cNvPr id="11" name="Text Box 18">
                <a:extLst>
                  <a:ext uri="{FF2B5EF4-FFF2-40B4-BE49-F238E27FC236}">
                    <a16:creationId xmlns:a16="http://schemas.microsoft.com/office/drawing/2014/main" id="{496D7AA1-280F-46EC-BB1C-D68CCF3A0295}"/>
                  </a:ext>
                </a:extLst>
              </p:cNvPr>
              <p:cNvSpPr txBox="1">
                <a:spLocks noChangeArrowheads="1"/>
              </p:cNvSpPr>
              <p:nvPr/>
            </p:nvSpPr>
            <p:spPr bwMode="auto">
              <a:xfrm>
                <a:off x="1927" y="3475"/>
                <a:ext cx="176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fr-FR" b="0">
                    <a:latin typeface="Arial" panose="020B0604020202020204" pitchFamily="34" charset="0"/>
                  </a:rPr>
                  <a:t>Communication channels</a:t>
                </a:r>
              </a:p>
            </p:txBody>
          </p:sp>
          <p:sp>
            <p:nvSpPr>
              <p:cNvPr id="12" name="Text Box 19">
                <a:extLst>
                  <a:ext uri="{FF2B5EF4-FFF2-40B4-BE49-F238E27FC236}">
                    <a16:creationId xmlns:a16="http://schemas.microsoft.com/office/drawing/2014/main" id="{A960B979-2D9E-4789-A46E-8A587C48ED33}"/>
                  </a:ext>
                </a:extLst>
              </p:cNvPr>
              <p:cNvSpPr txBox="1">
                <a:spLocks noChangeArrowheads="1"/>
              </p:cNvSpPr>
              <p:nvPr/>
            </p:nvSpPr>
            <p:spPr bwMode="auto">
              <a:xfrm>
                <a:off x="2064" y="1559"/>
                <a:ext cx="176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fr-FR" b="0">
                    <a:latin typeface="Arial" panose="020B0604020202020204" pitchFamily="34" charset="0"/>
                  </a:rPr>
                  <a:t>Communication media</a:t>
                </a:r>
              </a:p>
            </p:txBody>
          </p:sp>
        </p:grpSp>
        <p:grpSp>
          <p:nvGrpSpPr>
            <p:cNvPr id="18" name="Group 20">
              <a:extLst>
                <a:ext uri="{FF2B5EF4-FFF2-40B4-BE49-F238E27FC236}">
                  <a16:creationId xmlns:a16="http://schemas.microsoft.com/office/drawing/2014/main" id="{84A695B9-AC40-4219-9844-A1E754529582}"/>
                </a:ext>
              </a:extLst>
            </p:cNvPr>
            <p:cNvGrpSpPr>
              <a:grpSpLocks/>
            </p:cNvGrpSpPr>
            <p:nvPr/>
          </p:nvGrpSpPr>
          <p:grpSpPr bwMode="auto">
            <a:xfrm>
              <a:off x="3751576" y="4307981"/>
              <a:ext cx="3671887" cy="1154112"/>
              <a:chOff x="1746" y="1842"/>
              <a:chExt cx="2313" cy="727"/>
            </a:xfrm>
          </p:grpSpPr>
          <p:sp>
            <p:nvSpPr>
              <p:cNvPr id="19" name="AutoShape 21">
                <a:extLst>
                  <a:ext uri="{FF2B5EF4-FFF2-40B4-BE49-F238E27FC236}">
                    <a16:creationId xmlns:a16="http://schemas.microsoft.com/office/drawing/2014/main" id="{68417201-45DD-4DFB-8DAE-42B929E701C4}"/>
                  </a:ext>
                </a:extLst>
              </p:cNvPr>
              <p:cNvSpPr>
                <a:spLocks noChangeArrowheads="1"/>
              </p:cNvSpPr>
              <p:nvPr/>
            </p:nvSpPr>
            <p:spPr bwMode="auto">
              <a:xfrm>
                <a:off x="1746" y="1842"/>
                <a:ext cx="2313" cy="727"/>
              </a:xfrm>
              <a:prstGeom prst="leftRightArrowCallout">
                <a:avLst>
                  <a:gd name="adj1" fmla="val 24898"/>
                  <a:gd name="adj2" fmla="val 25000"/>
                  <a:gd name="adj3" fmla="val 30534"/>
                  <a:gd name="adj4" fmla="val 6247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0" name="Text Box 22">
                <a:extLst>
                  <a:ext uri="{FF2B5EF4-FFF2-40B4-BE49-F238E27FC236}">
                    <a16:creationId xmlns:a16="http://schemas.microsoft.com/office/drawing/2014/main" id="{C17C55D9-1A15-40DC-BCB7-12B25C71E991}"/>
                  </a:ext>
                </a:extLst>
              </p:cNvPr>
              <p:cNvSpPr txBox="1">
                <a:spLocks noChangeArrowheads="1"/>
              </p:cNvSpPr>
              <p:nvPr/>
            </p:nvSpPr>
            <p:spPr bwMode="auto">
              <a:xfrm>
                <a:off x="2109" y="2024"/>
                <a:ext cx="1633"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fr-FR" b="1" dirty="0">
                    <a:solidFill>
                      <a:schemeClr val="bg2"/>
                    </a:solidFill>
                    <a:latin typeface="Arial" panose="020B0604020202020204" pitchFamily="34" charset="0"/>
                  </a:rPr>
                  <a:t>Message Produced and Sent</a:t>
                </a:r>
              </a:p>
            </p:txBody>
          </p:sp>
        </p:grpSp>
        <p:grpSp>
          <p:nvGrpSpPr>
            <p:cNvPr id="21" name="Group 23">
              <a:extLst>
                <a:ext uri="{FF2B5EF4-FFF2-40B4-BE49-F238E27FC236}">
                  <a16:creationId xmlns:a16="http://schemas.microsoft.com/office/drawing/2014/main" id="{348F4DE7-5B6F-412A-834F-AA4DA46C9A3C}"/>
                </a:ext>
              </a:extLst>
            </p:cNvPr>
            <p:cNvGrpSpPr>
              <a:grpSpLocks/>
            </p:cNvGrpSpPr>
            <p:nvPr/>
          </p:nvGrpSpPr>
          <p:grpSpPr bwMode="auto">
            <a:xfrm>
              <a:off x="1735451" y="940893"/>
              <a:ext cx="5360988" cy="5207000"/>
              <a:chOff x="385" y="130"/>
              <a:chExt cx="3377" cy="3280"/>
            </a:xfrm>
          </p:grpSpPr>
          <p:sp>
            <p:nvSpPr>
              <p:cNvPr id="22" name="Text Box 24">
                <a:extLst>
                  <a:ext uri="{FF2B5EF4-FFF2-40B4-BE49-F238E27FC236}">
                    <a16:creationId xmlns:a16="http://schemas.microsoft.com/office/drawing/2014/main" id="{F8BEB54D-1B65-42F6-9A25-6BB0F1D6ACF4}"/>
                  </a:ext>
                </a:extLst>
              </p:cNvPr>
              <p:cNvSpPr txBox="1">
                <a:spLocks noChangeArrowheads="1"/>
              </p:cNvSpPr>
              <p:nvPr/>
            </p:nvSpPr>
            <p:spPr bwMode="auto">
              <a:xfrm>
                <a:off x="552" y="3157"/>
                <a:ext cx="95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fr-FR" b="0">
                    <a:latin typeface="Arial" panose="020B0604020202020204" pitchFamily="34" charset="0"/>
                  </a:rPr>
                  <a:t>Researcher</a:t>
                </a:r>
              </a:p>
            </p:txBody>
          </p:sp>
          <p:grpSp>
            <p:nvGrpSpPr>
              <p:cNvPr id="23" name="Group 25">
                <a:extLst>
                  <a:ext uri="{FF2B5EF4-FFF2-40B4-BE49-F238E27FC236}">
                    <a16:creationId xmlns:a16="http://schemas.microsoft.com/office/drawing/2014/main" id="{F4AEB8BA-7D65-4D55-8E78-37D2AE8343F0}"/>
                  </a:ext>
                </a:extLst>
              </p:cNvPr>
              <p:cNvGrpSpPr>
                <a:grpSpLocks/>
              </p:cNvGrpSpPr>
              <p:nvPr/>
            </p:nvGrpSpPr>
            <p:grpSpPr bwMode="auto">
              <a:xfrm>
                <a:off x="385" y="130"/>
                <a:ext cx="3377" cy="3280"/>
                <a:chOff x="385" y="130"/>
                <a:chExt cx="3377" cy="3280"/>
              </a:xfrm>
            </p:grpSpPr>
            <p:pic>
              <p:nvPicPr>
                <p:cNvPr id="24" name="Picture 26">
                  <a:extLst>
                    <a:ext uri="{FF2B5EF4-FFF2-40B4-BE49-F238E27FC236}">
                      <a16:creationId xmlns:a16="http://schemas.microsoft.com/office/drawing/2014/main" id="{F2777FAE-9300-4CD3-819C-7597468327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 y="1978"/>
                  <a:ext cx="1184" cy="1432"/>
                </a:xfrm>
                <a:prstGeom prst="rect">
                  <a:avLst/>
                </a:prstGeom>
                <a:solidFill>
                  <a:srgbClr val="117943">
                    <a:alpha val="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5" name="AutoShape 27">
                  <a:extLst>
                    <a:ext uri="{FF2B5EF4-FFF2-40B4-BE49-F238E27FC236}">
                      <a16:creationId xmlns:a16="http://schemas.microsoft.com/office/drawing/2014/main" id="{2DFEDE2C-2A81-4EE3-8884-FA6A9293CD4A}"/>
                    </a:ext>
                  </a:extLst>
                </p:cNvPr>
                <p:cNvSpPr>
                  <a:spLocks noChangeArrowheads="1"/>
                </p:cNvSpPr>
                <p:nvPr/>
              </p:nvSpPr>
              <p:spPr bwMode="auto">
                <a:xfrm flipH="1">
                  <a:off x="1523" y="130"/>
                  <a:ext cx="2239" cy="1134"/>
                </a:xfrm>
                <a:prstGeom prst="cloudCallout">
                  <a:avLst>
                    <a:gd name="adj1" fmla="val -17394"/>
                    <a:gd name="adj2" fmla="val 68074"/>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endParaRPr lang="fr-FR" altLang="fr-FR" b="0">
                    <a:latin typeface="Arial" panose="020B0604020202020204" pitchFamily="34" charset="0"/>
                  </a:endParaRPr>
                </a:p>
              </p:txBody>
            </p:sp>
            <p:sp>
              <p:nvSpPr>
                <p:cNvPr id="26" name="Text Box 28">
                  <a:extLst>
                    <a:ext uri="{FF2B5EF4-FFF2-40B4-BE49-F238E27FC236}">
                      <a16:creationId xmlns:a16="http://schemas.microsoft.com/office/drawing/2014/main" id="{351F57CB-BED7-4A98-8045-9328DE4FCA13}"/>
                    </a:ext>
                  </a:extLst>
                </p:cNvPr>
                <p:cNvSpPr txBox="1">
                  <a:spLocks noChangeArrowheads="1"/>
                </p:cNvSpPr>
                <p:nvPr/>
              </p:nvSpPr>
              <p:spPr bwMode="auto">
                <a:xfrm>
                  <a:off x="1801" y="447"/>
                  <a:ext cx="1942" cy="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GB" altLang="fr-FR" b="1" dirty="0">
                      <a:solidFill>
                        <a:schemeClr val="bg2"/>
                      </a:solidFill>
                      <a:latin typeface="Arial" panose="020B0604020202020204" pitchFamily="34" charset="0"/>
                    </a:rPr>
                    <a:t>Un bon </a:t>
                  </a:r>
                  <a:r>
                    <a:rPr lang="en-GB" altLang="fr-FR" b="1" dirty="0" err="1">
                      <a:solidFill>
                        <a:schemeClr val="bg2"/>
                      </a:solidFill>
                      <a:latin typeface="Arial" panose="020B0604020202020204" pitchFamily="34" charset="0"/>
                    </a:rPr>
                    <a:t>partenariat</a:t>
                  </a:r>
                  <a:r>
                    <a:rPr lang="en-GB" altLang="fr-FR" b="1" dirty="0">
                      <a:solidFill>
                        <a:schemeClr val="bg2"/>
                      </a:solidFill>
                      <a:latin typeface="Arial" panose="020B0604020202020204" pitchFamily="34" charset="0"/>
                    </a:rPr>
                    <a:t> et </a:t>
                  </a:r>
                  <a:r>
                    <a:rPr lang="en-GB" altLang="fr-FR" b="1" dirty="0" err="1">
                      <a:solidFill>
                        <a:schemeClr val="bg2"/>
                      </a:solidFill>
                      <a:latin typeface="Arial" panose="020B0604020202020204" pitchFamily="34" charset="0"/>
                    </a:rPr>
                    <a:t>une</a:t>
                  </a:r>
                  <a:r>
                    <a:rPr lang="en-GB" altLang="fr-FR" b="1" dirty="0">
                      <a:solidFill>
                        <a:schemeClr val="bg2"/>
                      </a:solidFill>
                      <a:latin typeface="Arial" panose="020B0604020202020204" pitchFamily="34" charset="0"/>
                    </a:rPr>
                    <a:t> bonne communication </a:t>
                  </a:r>
                  <a:r>
                    <a:rPr lang="en-GB" altLang="fr-FR" b="1">
                      <a:solidFill>
                        <a:schemeClr val="bg2"/>
                      </a:solidFill>
                      <a:latin typeface="Arial" panose="020B0604020202020204" pitchFamily="34" charset="0"/>
                    </a:rPr>
                    <a:t>augmentent </a:t>
                  </a:r>
                  <a:r>
                    <a:rPr lang="en-GB" altLang="fr-FR" b="1" dirty="0">
                      <a:solidFill>
                        <a:schemeClr val="bg2"/>
                      </a:solidFill>
                      <a:latin typeface="Arial" panose="020B0604020202020204" pitchFamily="34" charset="0"/>
                    </a:rPr>
                    <a:t>la </a:t>
                  </a:r>
                  <a:r>
                    <a:rPr lang="en-GB" altLang="fr-FR" b="1" dirty="0" err="1">
                      <a:solidFill>
                        <a:schemeClr val="bg2"/>
                      </a:solidFill>
                      <a:latin typeface="Arial" panose="020B0604020202020204" pitchFamily="34" charset="0"/>
                    </a:rPr>
                    <a:t>confiance</a:t>
                  </a:r>
                  <a:endParaRPr lang="en-GB" altLang="fr-FR" b="1" dirty="0">
                    <a:solidFill>
                      <a:schemeClr val="bg2"/>
                    </a:solidFill>
                    <a:latin typeface="Arial" panose="020B0604020202020204" pitchFamily="34" charset="0"/>
                  </a:endParaRPr>
                </a:p>
              </p:txBody>
            </p:sp>
            <p:sp>
              <p:nvSpPr>
                <p:cNvPr id="27" name="Text Box 29">
                  <a:extLst>
                    <a:ext uri="{FF2B5EF4-FFF2-40B4-BE49-F238E27FC236}">
                      <a16:creationId xmlns:a16="http://schemas.microsoft.com/office/drawing/2014/main" id="{A9C47E27-2AEC-46C0-8002-64D238FEE8A8}"/>
                    </a:ext>
                  </a:extLst>
                </p:cNvPr>
                <p:cNvSpPr txBox="1">
                  <a:spLocks noChangeArrowheads="1"/>
                </p:cNvSpPr>
                <p:nvPr/>
              </p:nvSpPr>
              <p:spPr bwMode="auto">
                <a:xfrm>
                  <a:off x="552" y="3157"/>
                  <a:ext cx="95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fr-FR" b="0">
                      <a:latin typeface="Arial" panose="020B0604020202020204" pitchFamily="34" charset="0"/>
                    </a:rPr>
                    <a:t>Researcher</a:t>
                  </a:r>
                </a:p>
              </p:txBody>
            </p:sp>
          </p:grpSp>
        </p:grpSp>
      </p:grpSp>
    </p:spTree>
    <p:extLst>
      <p:ext uri="{BB962C8B-B14F-4D97-AF65-F5344CB8AC3E}">
        <p14:creationId xmlns:p14="http://schemas.microsoft.com/office/powerpoint/2010/main" val="2950556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943431" y="1513640"/>
            <a:ext cx="10207812" cy="4893647"/>
          </a:xfrm>
          <a:prstGeom prst="rect">
            <a:avLst/>
          </a:prstGeom>
          <a:noFill/>
        </p:spPr>
        <p:txBody>
          <a:bodyPr wrap="square" lIns="36000" rIns="36000" rtlCol="0">
            <a:spAutoFit/>
          </a:bodyPr>
          <a:lstStyle/>
          <a:p>
            <a:pPr marL="342900" indent="-342900">
              <a:buFont typeface="Wingdings" panose="05000000000000000000" pitchFamily="2" charset="2"/>
              <a:buChar char="q"/>
            </a:pPr>
            <a:r>
              <a:rPr lang="fr-FR" sz="2400" b="1" dirty="0">
                <a:latin typeface="Arial Narrow" panose="020B0506020102020204" pitchFamily="34" charset="0"/>
                <a:ea typeface="Arial" charset="0"/>
                <a:cs typeface="Arial" charset="0"/>
              </a:rPr>
              <a:t>La société en Afrique, incarnée par plusieurs groupes</a:t>
            </a:r>
          </a:p>
          <a:p>
            <a:pPr marL="800100" lvl="1" indent="-342900">
              <a:buFont typeface="Wingdings" panose="05000000000000000000" pitchFamily="2" charset="2"/>
              <a:buChar char="v"/>
            </a:pPr>
            <a:endParaRPr lang="fr-FR" sz="2400" b="1" dirty="0">
              <a:latin typeface="Arial Narrow" panose="020B0506020102020204" pitchFamily="34" charset="0"/>
              <a:ea typeface="Arial" charset="0"/>
              <a:cs typeface="Arial" charset="0"/>
            </a:endParaRPr>
          </a:p>
          <a:p>
            <a:pPr marL="800100" lvl="1" indent="-342900">
              <a:buFont typeface="Wingdings" panose="05000000000000000000" pitchFamily="2" charset="2"/>
              <a:buChar char="v"/>
            </a:pPr>
            <a:r>
              <a:rPr lang="fr-FR" sz="2400" dirty="0">
                <a:latin typeface="Arial Narrow" panose="020B0506020102020204" pitchFamily="34" charset="0"/>
              </a:rPr>
              <a:t>Parlons des hommes et de la société, utilisateurs de la science au sens commun</a:t>
            </a:r>
          </a:p>
          <a:p>
            <a:pPr marL="800100" lvl="1" indent="-342900">
              <a:buFont typeface="Wingdings" panose="05000000000000000000" pitchFamily="2" charset="2"/>
              <a:buChar char="v"/>
            </a:pPr>
            <a:endParaRPr lang="fr-FR" sz="24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
            </a:pPr>
            <a:r>
              <a:rPr lang="fr-FR" sz="2400" b="0" i="0" dirty="0">
                <a:solidFill>
                  <a:srgbClr val="000000"/>
                </a:solidFill>
                <a:effectLst/>
                <a:latin typeface="Arial Narrow" panose="020B0506020102020204" pitchFamily="34" charset="0"/>
              </a:rPr>
              <a:t>Les États et leurs composantes: il s’agit ici des pouvoirs publics qui incarnent la politique publique</a:t>
            </a:r>
          </a:p>
          <a:p>
            <a:pPr marL="1257300" lvl="2" indent="-342900">
              <a:buFont typeface="Wingdings" panose="05000000000000000000" pitchFamily="2" charset="2"/>
              <a:buChar char="§"/>
            </a:pPr>
            <a:endParaRPr lang="fr-FR" sz="12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
            </a:pPr>
            <a:r>
              <a:rPr lang="fr-FR" sz="2400" b="0" i="0" dirty="0">
                <a:solidFill>
                  <a:srgbClr val="000000"/>
                </a:solidFill>
                <a:effectLst/>
                <a:latin typeface="Arial Narrow" panose="020B0506020102020204" pitchFamily="34" charset="0"/>
              </a:rPr>
              <a:t>La société civile, rempart d’équilibre entre acteurs publics et autres segments de la société</a:t>
            </a:r>
          </a:p>
          <a:p>
            <a:pPr marL="1257300" lvl="2" indent="-342900">
              <a:buFont typeface="Wingdings" panose="05000000000000000000" pitchFamily="2" charset="2"/>
              <a:buChar char="§"/>
            </a:pPr>
            <a:endParaRPr lang="fr-FR" sz="12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
            </a:pPr>
            <a:r>
              <a:rPr lang="fr-FR" sz="2400" b="0" i="0" dirty="0">
                <a:solidFill>
                  <a:srgbClr val="000000"/>
                </a:solidFill>
                <a:effectLst/>
                <a:latin typeface="Arial Narrow" panose="020B0506020102020204" pitchFamily="34" charset="0"/>
              </a:rPr>
              <a:t>Les entreprises du secteur privé, utilisatrices des trouvailles de la science</a:t>
            </a:r>
          </a:p>
          <a:p>
            <a:pPr marL="1257300" lvl="2" indent="-342900">
              <a:buFont typeface="Wingdings" panose="05000000000000000000" pitchFamily="2" charset="2"/>
              <a:buChar char="§"/>
            </a:pPr>
            <a:endParaRPr lang="fr-FR" sz="12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
            </a:pPr>
            <a:r>
              <a:rPr lang="fr-FR" sz="2400" b="0" i="0" dirty="0">
                <a:solidFill>
                  <a:srgbClr val="000000"/>
                </a:solidFill>
                <a:effectLst/>
                <a:latin typeface="Arial Narrow" panose="020B0506020102020204" pitchFamily="34" charset="0"/>
              </a:rPr>
              <a:t>Les médias, aussi remparts d’équilibre</a:t>
            </a:r>
          </a:p>
          <a:p>
            <a:pPr marL="1257300" lvl="2" indent="-342900">
              <a:buFont typeface="Wingdings" panose="05000000000000000000" pitchFamily="2" charset="2"/>
              <a:buChar char="§"/>
            </a:pPr>
            <a:endParaRPr lang="fr-FR" sz="1200" dirty="0">
              <a:solidFill>
                <a:srgbClr val="000000"/>
              </a:solidFill>
              <a:latin typeface="Arial Narrow" panose="020B0506020102020204" pitchFamily="34" charset="0"/>
            </a:endParaRPr>
          </a:p>
          <a:p>
            <a:pPr marL="1257300" lvl="2" indent="-342900">
              <a:buFont typeface="Wingdings" panose="05000000000000000000" pitchFamily="2" charset="2"/>
              <a:buChar char="§"/>
            </a:pPr>
            <a:r>
              <a:rPr lang="fr-FR" sz="2400" dirty="0">
                <a:solidFill>
                  <a:srgbClr val="000000"/>
                </a:solidFill>
                <a:latin typeface="Arial Narrow" panose="020B0506020102020204" pitchFamily="34" charset="0"/>
              </a:rPr>
              <a:t>Les groupes religieux, incarnant les sciences religieuses</a:t>
            </a:r>
          </a:p>
        </p:txBody>
      </p:sp>
      <p:sp>
        <p:nvSpPr>
          <p:cNvPr id="14" name="ZoneTexte 13">
            <a:extLst>
              <a:ext uri="{FF2B5EF4-FFF2-40B4-BE49-F238E27FC236}">
                <a16:creationId xmlns:a16="http://schemas.microsoft.com/office/drawing/2014/main" id="{0B8650AE-1542-46BF-9CC3-A37288AF96D3}"/>
              </a:ext>
            </a:extLst>
          </p:cNvPr>
          <p:cNvSpPr txBox="1"/>
          <p:nvPr/>
        </p:nvSpPr>
        <p:spPr>
          <a:xfrm>
            <a:off x="1239965" y="377664"/>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Les sociétés en Afrique, de qui parle t-on?</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14324"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14324"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1473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954253" y="1352242"/>
            <a:ext cx="10207812" cy="5262979"/>
          </a:xfrm>
          <a:prstGeom prst="rect">
            <a:avLst/>
          </a:prstGeom>
          <a:noFill/>
        </p:spPr>
        <p:txBody>
          <a:bodyPr wrap="square" lIns="36000" rIns="36000" rtlCol="0">
            <a:spAutoFit/>
          </a:bodyPr>
          <a:lstStyle/>
          <a:p>
            <a:pPr marL="342900" indent="-342900">
              <a:buFont typeface="Wingdings" panose="05000000000000000000" pitchFamily="2" charset="2"/>
              <a:buChar char="q"/>
            </a:pPr>
            <a:r>
              <a:rPr lang="fr-FR" sz="2400" b="1" dirty="0">
                <a:latin typeface="Arial Narrow" panose="020B0506020102020204" pitchFamily="34" charset="0"/>
                <a:ea typeface="Arial" charset="0"/>
                <a:cs typeface="Arial" charset="0"/>
              </a:rPr>
              <a:t>La science en Afrique, une poussée bien après le 19</a:t>
            </a:r>
            <a:r>
              <a:rPr lang="fr-FR" sz="2400" b="1" baseline="30000" dirty="0">
                <a:latin typeface="Arial Narrow" panose="020B0506020102020204" pitchFamily="34" charset="0"/>
                <a:ea typeface="Arial" charset="0"/>
                <a:cs typeface="Arial" charset="0"/>
              </a:rPr>
              <a:t>ème</a:t>
            </a:r>
            <a:r>
              <a:rPr lang="fr-FR" sz="2400" b="1" dirty="0">
                <a:latin typeface="Arial Narrow" panose="020B0506020102020204" pitchFamily="34" charset="0"/>
                <a:ea typeface="Arial" charset="0"/>
                <a:cs typeface="Arial" charset="0"/>
              </a:rPr>
              <a:t> siècle</a:t>
            </a:r>
          </a:p>
          <a:p>
            <a:pPr marL="800100" lvl="1" indent="-342900">
              <a:buFont typeface="Wingdings" panose="05000000000000000000" pitchFamily="2" charset="2"/>
              <a:buChar char="v"/>
            </a:pPr>
            <a:endParaRPr lang="fr-FR" sz="2400" b="1" dirty="0">
              <a:latin typeface="Arial Narrow" panose="020B0506020102020204" pitchFamily="34" charset="0"/>
              <a:ea typeface="Arial" charset="0"/>
              <a:cs typeface="Arial"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Timide </a:t>
            </a:r>
            <a:r>
              <a:rPr lang="fr-FR" sz="2400" dirty="0">
                <a:solidFill>
                  <a:srgbClr val="000000"/>
                </a:solidFill>
                <a:latin typeface="Arial Narrow" panose="020B0506020102020204" pitchFamily="34" charset="0"/>
              </a:rPr>
              <a:t>développement de la science e</a:t>
            </a:r>
            <a:r>
              <a:rPr lang="fr-FR" sz="2400" b="0" i="0" dirty="0">
                <a:solidFill>
                  <a:srgbClr val="000000"/>
                </a:solidFill>
                <a:effectLst/>
                <a:latin typeface="Arial Narrow" panose="020B0506020102020204" pitchFamily="34" charset="0"/>
              </a:rPr>
              <a:t>n Afrique </a:t>
            </a:r>
            <a:r>
              <a:rPr lang="fr-FR" sz="2400" dirty="0">
                <a:solidFill>
                  <a:srgbClr val="000000"/>
                </a:solidFill>
                <a:latin typeface="Arial Narrow" panose="020B0506020102020204" pitchFamily="34" charset="0"/>
              </a:rPr>
              <a:t>entre le 19</a:t>
            </a:r>
            <a:r>
              <a:rPr lang="fr-FR" sz="2400" baseline="30000" dirty="0">
                <a:solidFill>
                  <a:srgbClr val="000000"/>
                </a:solidFill>
                <a:latin typeface="Arial Narrow" panose="020B0506020102020204" pitchFamily="34" charset="0"/>
              </a:rPr>
              <a:t>ème</a:t>
            </a:r>
            <a:r>
              <a:rPr lang="fr-FR" sz="2400" dirty="0">
                <a:solidFill>
                  <a:srgbClr val="000000"/>
                </a:solidFill>
                <a:latin typeface="Arial Narrow" panose="020B0506020102020204" pitchFamily="34" charset="0"/>
              </a:rPr>
              <a:t> et le 20</a:t>
            </a:r>
            <a:r>
              <a:rPr lang="fr-FR" sz="2400" baseline="30000" dirty="0">
                <a:solidFill>
                  <a:srgbClr val="000000"/>
                </a:solidFill>
                <a:latin typeface="Arial Narrow" panose="020B0506020102020204" pitchFamily="34" charset="0"/>
              </a:rPr>
              <a:t>ème</a:t>
            </a:r>
            <a:r>
              <a:rPr lang="fr-FR" sz="2400" dirty="0">
                <a:solidFill>
                  <a:srgbClr val="000000"/>
                </a:solidFill>
                <a:latin typeface="Arial Narrow" panose="020B0506020102020204" pitchFamily="34" charset="0"/>
              </a:rPr>
              <a:t> siècle</a:t>
            </a:r>
          </a:p>
          <a:p>
            <a:pPr marL="1257300" lvl="2" indent="-342900">
              <a:buFont typeface="Wingdings" panose="05000000000000000000" pitchFamily="2" charset="2"/>
              <a:buChar char="§"/>
            </a:pPr>
            <a:r>
              <a:rPr lang="fr-FR" sz="2400" dirty="0">
                <a:latin typeface="Arial Narrow" panose="020B0506020102020204" pitchFamily="34" charset="0"/>
              </a:rPr>
              <a:t>Mentionnons surtout la fin du 19</a:t>
            </a:r>
            <a:r>
              <a:rPr lang="fr-FR" sz="2400" baseline="30000" dirty="0">
                <a:latin typeface="Arial Narrow" panose="020B0506020102020204" pitchFamily="34" charset="0"/>
              </a:rPr>
              <a:t>ème</a:t>
            </a:r>
            <a:r>
              <a:rPr lang="fr-FR" sz="2400" dirty="0">
                <a:latin typeface="Arial Narrow" panose="020B0506020102020204" pitchFamily="34" charset="0"/>
              </a:rPr>
              <a:t> et le 20</a:t>
            </a:r>
            <a:r>
              <a:rPr lang="fr-FR" sz="2400" baseline="30000" dirty="0">
                <a:latin typeface="Arial Narrow" panose="020B0506020102020204" pitchFamily="34" charset="0"/>
              </a:rPr>
              <a:t>ème</a:t>
            </a:r>
            <a:r>
              <a:rPr lang="fr-FR" sz="2400" dirty="0">
                <a:latin typeface="Arial Narrow" panose="020B0506020102020204" pitchFamily="34" charset="0"/>
              </a:rPr>
              <a:t> : une période d’occupation des territoires et surtout d’organisation par la colonisation</a:t>
            </a:r>
          </a:p>
          <a:p>
            <a:pPr marL="1714500" lvl="3" indent="-342900">
              <a:buFont typeface="Wingdings" panose="05000000000000000000" pitchFamily="2" charset="2"/>
              <a:buChar char="ü"/>
            </a:pPr>
            <a:r>
              <a:rPr lang="fr-FR" sz="2400" dirty="0">
                <a:latin typeface="Arial Narrow" panose="020B0506020102020204" pitchFamily="34" charset="0"/>
              </a:rPr>
              <a:t>Caractéristique: une économique de cueillette (bois, huile de palme, caoutchouc…), ou encore économie de traite</a:t>
            </a:r>
          </a:p>
          <a:p>
            <a:pPr marL="1257300" lvl="2" indent="-342900">
              <a:buFont typeface="Wingdings" panose="05000000000000000000" pitchFamily="2" charset="2"/>
              <a:buChar char="§"/>
            </a:pPr>
            <a:r>
              <a:rPr lang="fr-FR" sz="2400" dirty="0">
                <a:latin typeface="Arial Narrow" panose="020B0506020102020204" pitchFamily="34" charset="0"/>
              </a:rPr>
              <a:t>Cette période correspond aussi à l’arrivée de nombreuses missions scientifiques</a:t>
            </a:r>
          </a:p>
          <a:p>
            <a:pPr marL="1714500" lvl="3" indent="-342900">
              <a:buFont typeface="Wingdings" panose="05000000000000000000" pitchFamily="2" charset="2"/>
              <a:buChar char="ü"/>
            </a:pPr>
            <a:r>
              <a:rPr lang="fr-FR" sz="2400" dirty="0">
                <a:latin typeface="Arial Narrow" panose="020B0506020102020204" pitchFamily="34" charset="0"/>
              </a:rPr>
              <a:t>Cartographie pour le traçage des frontières</a:t>
            </a:r>
          </a:p>
          <a:p>
            <a:pPr marL="1714500" lvl="3" indent="-342900">
              <a:buFont typeface="Wingdings" panose="05000000000000000000" pitchFamily="2" charset="2"/>
              <a:buChar char="ü"/>
            </a:pPr>
            <a:r>
              <a:rPr lang="fr-FR" sz="2400" dirty="0">
                <a:latin typeface="Arial Narrow" panose="020B0506020102020204" pitchFamily="34" charset="0"/>
              </a:rPr>
              <a:t>Étude des potentialités agricoles des colonies, tenant compte des écologies favorables. Ex. Auguste Chevalier en Afrique Occidentale Française</a:t>
            </a:r>
          </a:p>
          <a:p>
            <a:pPr marL="1714500" lvl="3" indent="-342900">
              <a:buFont typeface="Wingdings" panose="05000000000000000000" pitchFamily="2" charset="2"/>
              <a:buChar char="ü"/>
            </a:pPr>
            <a:r>
              <a:rPr lang="fr-FR" sz="2400" dirty="0">
                <a:latin typeface="Arial Narrow" panose="020B0506020102020204" pitchFamily="34" charset="0"/>
              </a:rPr>
              <a:t>Apprentissage de la médecine tropicale. Ex. Liverpool au Congo Belge </a:t>
            </a:r>
          </a:p>
          <a:p>
            <a:pPr marL="1714500" lvl="3" indent="-342900">
              <a:buFont typeface="Wingdings" panose="05000000000000000000" pitchFamily="2" charset="2"/>
              <a:buChar char="ü"/>
            </a:pPr>
            <a:r>
              <a:rPr lang="fr-FR" sz="2400" dirty="0">
                <a:latin typeface="Arial Narrow" panose="020B0506020102020204" pitchFamily="34" charset="0"/>
              </a:rPr>
              <a:t>Connaissance de la botanique, de l’anthropologie, de la linguistique…</a:t>
            </a:r>
            <a:endParaRPr lang="fr-FR" sz="2400" dirty="0">
              <a:latin typeface="Arial Narrow" panose="020B0506020102020204" pitchFamily="34" charset="0"/>
              <a:ea typeface="Arial" charset="0"/>
              <a:cs typeface="Arial" charset="0"/>
            </a:endParaRPr>
          </a:p>
        </p:txBody>
      </p:sp>
      <p:sp>
        <p:nvSpPr>
          <p:cNvPr id="14" name="ZoneTexte 13">
            <a:extLst>
              <a:ext uri="{FF2B5EF4-FFF2-40B4-BE49-F238E27FC236}">
                <a16:creationId xmlns:a16="http://schemas.microsoft.com/office/drawing/2014/main" id="{0B8650AE-1542-46BF-9CC3-A37288AF96D3}"/>
              </a:ext>
            </a:extLst>
          </p:cNvPr>
          <p:cNvSpPr txBox="1"/>
          <p:nvPr/>
        </p:nvSpPr>
        <p:spPr>
          <a:xfrm>
            <a:off x="1250787" y="377664"/>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La science, les scientifiques en Afrique</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125146"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125146"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528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1145669" y="877860"/>
            <a:ext cx="10207812" cy="6093976"/>
          </a:xfrm>
          <a:prstGeom prst="rect">
            <a:avLst/>
          </a:prstGeom>
          <a:noFill/>
        </p:spPr>
        <p:txBody>
          <a:bodyPr wrap="square" lIns="36000" rIns="36000" rtlCol="0">
            <a:spAutoFit/>
          </a:bodyPr>
          <a:lstStyle/>
          <a:p>
            <a:pPr marL="342900" indent="-342900">
              <a:buFont typeface="Wingdings" panose="05000000000000000000" pitchFamily="2" charset="2"/>
              <a:buChar char="q"/>
            </a:pPr>
            <a:r>
              <a:rPr lang="fr-FR" sz="2400" b="1" dirty="0">
                <a:latin typeface="Arial Narrow" panose="020B0506020102020204" pitchFamily="34" charset="0"/>
                <a:ea typeface="Arial" charset="0"/>
                <a:cs typeface="Arial" charset="0"/>
              </a:rPr>
              <a:t>La science en Afrique, une poussée bien après le 19</a:t>
            </a:r>
            <a:r>
              <a:rPr lang="fr-FR" sz="2400" b="1" baseline="30000" dirty="0">
                <a:latin typeface="Arial Narrow" panose="020B0506020102020204" pitchFamily="34" charset="0"/>
                <a:ea typeface="Arial" charset="0"/>
                <a:cs typeface="Arial" charset="0"/>
              </a:rPr>
              <a:t>ème</a:t>
            </a:r>
            <a:r>
              <a:rPr lang="fr-FR" sz="2400" b="1" dirty="0">
                <a:latin typeface="Arial Narrow" panose="020B0506020102020204" pitchFamily="34" charset="0"/>
                <a:ea typeface="Arial" charset="0"/>
                <a:cs typeface="Arial" charset="0"/>
              </a:rPr>
              <a:t> siècle</a:t>
            </a:r>
          </a:p>
          <a:p>
            <a:pPr marL="800100" lvl="1" indent="-342900">
              <a:buFont typeface="Wingdings" panose="05000000000000000000" pitchFamily="2" charset="2"/>
              <a:buChar char="v"/>
            </a:pPr>
            <a:endParaRPr lang="fr-FR" sz="1000" b="1" dirty="0">
              <a:latin typeface="Arial Narrow" panose="020B0506020102020204" pitchFamily="34" charset="0"/>
              <a:ea typeface="Arial" charset="0"/>
              <a:cs typeface="Arial"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Suite des premières missions scientifiques en Afrique:</a:t>
            </a:r>
          </a:p>
          <a:p>
            <a:pPr lvl="1"/>
            <a:endParaRPr lang="fr-FR" sz="1000" b="0" i="0" dirty="0">
              <a:solidFill>
                <a:srgbClr val="000000"/>
              </a:solidFill>
              <a:effectLst/>
              <a:latin typeface="Arial Narrow" panose="020B0506020102020204" pitchFamily="34" charset="0"/>
            </a:endParaRPr>
          </a:p>
          <a:p>
            <a:pPr marL="1257300" lvl="2" indent="-342900">
              <a:buFont typeface="Wingdings" panose="05000000000000000000" pitchFamily="2" charset="2"/>
              <a:buChar char="§"/>
            </a:pPr>
            <a:r>
              <a:rPr lang="fr-FR" sz="2400" b="0" i="0" dirty="0">
                <a:solidFill>
                  <a:srgbClr val="000000"/>
                </a:solidFill>
                <a:effectLst/>
                <a:latin typeface="Arial Narrow" panose="020B0506020102020204" pitchFamily="34" charset="0"/>
              </a:rPr>
              <a:t>Dynamique d’organisation de la recherche scientifique dans trois domaines:</a:t>
            </a:r>
          </a:p>
          <a:p>
            <a:pPr lvl="2"/>
            <a:endParaRPr lang="fr-FR" sz="1600" b="0" i="0" dirty="0">
              <a:solidFill>
                <a:srgbClr val="000000"/>
              </a:solidFill>
              <a:effectLst/>
              <a:latin typeface="Arial Narrow" panose="020B0506020102020204" pitchFamily="34" charset="0"/>
            </a:endParaRPr>
          </a:p>
          <a:p>
            <a:pPr marL="1714500" lvl="3"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Agricole : naissance des jardins d’essai et d’adaptation</a:t>
            </a:r>
          </a:p>
          <a:p>
            <a:pPr marL="1714500" lvl="3" indent="-342900">
              <a:buFont typeface="Wingdings" panose="05000000000000000000" pitchFamily="2" charset="2"/>
              <a:buChar char="v"/>
            </a:pPr>
            <a:endParaRPr lang="fr-FR" sz="1600" dirty="0">
              <a:solidFill>
                <a:srgbClr val="000000"/>
              </a:solidFill>
              <a:latin typeface="Arial Narrow" panose="020B0506020102020204" pitchFamily="34" charset="0"/>
            </a:endParaRPr>
          </a:p>
          <a:p>
            <a:pPr marL="1714500" lvl="3" indent="-342900">
              <a:buFont typeface="Wingdings" panose="05000000000000000000" pitchFamily="2" charset="2"/>
              <a:buChar char="v"/>
            </a:pPr>
            <a:r>
              <a:rPr lang="fr-FR" sz="2400" dirty="0">
                <a:solidFill>
                  <a:srgbClr val="000000"/>
                </a:solidFill>
                <a:latin typeface="Arial Narrow" panose="020B0506020102020204" pitchFamily="34" charset="0"/>
              </a:rPr>
              <a:t>Vétérinaire : naissance des instituts et laboratoires vétérinaires</a:t>
            </a:r>
          </a:p>
          <a:p>
            <a:pPr marL="1714500" lvl="3" indent="-342900">
              <a:buFont typeface="Wingdings" panose="05000000000000000000" pitchFamily="2" charset="2"/>
              <a:buChar char="v"/>
            </a:pPr>
            <a:endParaRPr lang="fr-FR" sz="1600" dirty="0">
              <a:solidFill>
                <a:srgbClr val="000000"/>
              </a:solidFill>
              <a:latin typeface="Arial Narrow" panose="020B0506020102020204" pitchFamily="34" charset="0"/>
            </a:endParaRPr>
          </a:p>
          <a:p>
            <a:pPr marL="1714500" lvl="3" indent="-342900">
              <a:buFont typeface="Wingdings" panose="05000000000000000000" pitchFamily="2" charset="2"/>
              <a:buChar char="v"/>
            </a:pPr>
            <a:r>
              <a:rPr lang="fr-FR" sz="2400" dirty="0">
                <a:solidFill>
                  <a:srgbClr val="000000"/>
                </a:solidFill>
                <a:latin typeface="Arial Narrow" panose="020B0506020102020204" pitchFamily="34" charset="0"/>
              </a:rPr>
              <a:t>Médicale : naissance des laboratoires et instituts de recherche médicale comme Institut Pasteur</a:t>
            </a:r>
          </a:p>
          <a:p>
            <a:pPr lvl="3"/>
            <a:endParaRPr lang="fr-FR" sz="1000" dirty="0">
              <a:solidFill>
                <a:srgbClr val="000000"/>
              </a:solidFill>
              <a:latin typeface="Arial Narrow" panose="020B0506020102020204" pitchFamily="34" charset="0"/>
            </a:endParaRPr>
          </a:p>
          <a:p>
            <a:pPr marL="1257300" lvl="2" indent="-342900">
              <a:buFont typeface="Wingdings" panose="05000000000000000000" pitchFamily="2" charset="2"/>
              <a:buChar char="§"/>
            </a:pPr>
            <a:r>
              <a:rPr lang="fr-FR" sz="2400" dirty="0">
                <a:solidFill>
                  <a:srgbClr val="000000"/>
                </a:solidFill>
                <a:latin typeface="Arial Narrow" panose="020B0506020102020204" pitchFamily="34" charset="0"/>
              </a:rPr>
              <a:t>Période faste en terme de création et d’introduction de technologies dans l’agriculture et dans d’autres secteurs comme la santé (référentiel de conflits potentiels)</a:t>
            </a:r>
          </a:p>
          <a:p>
            <a:pPr marL="1257300" lvl="2" indent="-342900">
              <a:buFont typeface="Wingdings" panose="05000000000000000000" pitchFamily="2" charset="2"/>
              <a:buChar char="§"/>
            </a:pPr>
            <a:endParaRPr lang="fr-FR" sz="1000" dirty="0">
              <a:solidFill>
                <a:srgbClr val="000000"/>
              </a:solidFill>
              <a:latin typeface="Arial Narrow" panose="020B0506020102020204" pitchFamily="34" charset="0"/>
            </a:endParaRPr>
          </a:p>
          <a:p>
            <a:pPr marL="342900" indent="-342900">
              <a:buFont typeface="Wingdings" panose="05000000000000000000" pitchFamily="2" charset="2"/>
              <a:buChar char="Ø"/>
            </a:pPr>
            <a:r>
              <a:rPr lang="fr-FR" sz="2400" b="1" dirty="0">
                <a:solidFill>
                  <a:schemeClr val="accent1"/>
                </a:solidFill>
                <a:latin typeface="Arial Narrow" panose="020B0506020102020204" pitchFamily="34" charset="0"/>
              </a:rPr>
              <a:t>Scientifiques et sociétés en Afrique coloniale et post coloniale: conflits, résistances, conciliation…, mais cheminement ensemble</a:t>
            </a:r>
          </a:p>
        </p:txBody>
      </p:sp>
      <p:sp>
        <p:nvSpPr>
          <p:cNvPr id="14" name="ZoneTexte 13">
            <a:extLst>
              <a:ext uri="{FF2B5EF4-FFF2-40B4-BE49-F238E27FC236}">
                <a16:creationId xmlns:a16="http://schemas.microsoft.com/office/drawing/2014/main" id="{0B8650AE-1542-46BF-9CC3-A37288AF96D3}"/>
              </a:ext>
            </a:extLst>
          </p:cNvPr>
          <p:cNvSpPr txBox="1"/>
          <p:nvPr/>
        </p:nvSpPr>
        <p:spPr>
          <a:xfrm>
            <a:off x="1451081" y="223116"/>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La science, les scientifiques en Afrique</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325440" y="833306"/>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325440" y="111499"/>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806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1145669" y="1083922"/>
            <a:ext cx="10207812" cy="5878532"/>
          </a:xfrm>
          <a:prstGeom prst="rect">
            <a:avLst/>
          </a:prstGeom>
          <a:noFill/>
        </p:spPr>
        <p:txBody>
          <a:bodyPr wrap="square" lIns="36000" rIns="36000" rtlCol="0">
            <a:spAutoFit/>
          </a:bodyPr>
          <a:lstStyle/>
          <a:p>
            <a:pPr marL="342900" indent="-342900">
              <a:buFont typeface="Wingdings" panose="05000000000000000000" pitchFamily="2" charset="2"/>
              <a:buChar char="q"/>
            </a:pPr>
            <a:r>
              <a:rPr lang="fr-FR" sz="2400" b="1" dirty="0">
                <a:latin typeface="Arial Narrow" panose="020B0506020102020204" pitchFamily="34" charset="0"/>
                <a:ea typeface="Arial" charset="0"/>
                <a:cs typeface="Arial" charset="0"/>
              </a:rPr>
              <a:t>La science en Afrique, les cadres africains prennent le relai</a:t>
            </a:r>
          </a:p>
          <a:p>
            <a:pPr marL="800100" lvl="1" indent="-342900">
              <a:buFont typeface="Wingdings" panose="05000000000000000000" pitchFamily="2" charset="2"/>
              <a:buChar char="v"/>
            </a:pPr>
            <a:endParaRPr lang="fr-FR" sz="1000" b="1" dirty="0">
              <a:latin typeface="Arial Narrow" panose="020B0506020102020204" pitchFamily="34" charset="0"/>
              <a:ea typeface="Arial" charset="0"/>
              <a:cs typeface="Arial"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Les universités et les institutions nationales de recherche en Afrique se multiplient après les indépendances. </a:t>
            </a:r>
            <a:r>
              <a:rPr lang="fr-FR" sz="2400" dirty="0">
                <a:solidFill>
                  <a:srgbClr val="000000"/>
                </a:solidFill>
                <a:latin typeface="Arial Narrow" panose="020B0506020102020204" pitchFamily="34" charset="0"/>
              </a:rPr>
              <a:t>L</a:t>
            </a:r>
            <a:r>
              <a:rPr lang="fr-FR" sz="2400" b="0" i="0" dirty="0">
                <a:solidFill>
                  <a:srgbClr val="000000"/>
                </a:solidFill>
                <a:effectLst/>
                <a:latin typeface="Arial Narrow" panose="020B0506020102020204" pitchFamily="34" charset="0"/>
              </a:rPr>
              <a:t>es pays africains se  dotent progressivement de SNRA</a:t>
            </a:r>
          </a:p>
          <a:p>
            <a:pPr marL="800100" lvl="1" indent="-342900">
              <a:buFont typeface="Wingdings" panose="05000000000000000000" pitchFamily="2" charset="2"/>
              <a:buChar char="v"/>
            </a:pPr>
            <a:r>
              <a:rPr lang="fr-FR" sz="2400" dirty="0">
                <a:solidFill>
                  <a:srgbClr val="000000"/>
                </a:solidFill>
                <a:latin typeface="Arial Narrow" panose="020B0506020102020204" pitchFamily="34" charset="0"/>
              </a:rPr>
              <a:t>Le transfert de compétence s’organise entre les institutions de recherche de la période coloniale et les institutions des pays nouvellement indépendants</a:t>
            </a:r>
            <a:endParaRPr lang="fr-FR" sz="2400" b="0" i="0" dirty="0">
              <a:solidFill>
                <a:srgbClr val="000000"/>
              </a:solidFill>
              <a:effectLst/>
              <a:latin typeface="Arial Narrow" panose="020B0506020102020204" pitchFamily="34" charset="0"/>
            </a:endParaRPr>
          </a:p>
          <a:p>
            <a:pPr marL="800100" lvl="1" indent="-342900">
              <a:buFont typeface="Wingdings" panose="05000000000000000000" pitchFamily="2" charset="2"/>
              <a:buChar char="v"/>
            </a:pPr>
            <a:endParaRPr lang="fr-FR" sz="1000" dirty="0">
              <a:solidFill>
                <a:srgbClr val="000000"/>
              </a:solidFill>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De nouvelles générations de scientifiques prennent le relai, en rapport avec les nouveaux enjeux de développement et les nouvelles thématiques (Changement climatique, crise sanitaire, migration, inclusion des femmes, des jeunes et des défavorisés, etc.)</a:t>
            </a:r>
          </a:p>
          <a:p>
            <a:pPr marL="800100" lvl="1" indent="-342900">
              <a:buFont typeface="Wingdings" panose="05000000000000000000" pitchFamily="2" charset="2"/>
              <a:buChar char="v"/>
            </a:pPr>
            <a:endParaRPr lang="fr-FR" sz="1000" dirty="0">
              <a:solidFill>
                <a:srgbClr val="000000"/>
              </a:solidFill>
              <a:latin typeface="Arial Narrow" panose="020B0506020102020204" pitchFamily="34" charset="0"/>
            </a:endParaRPr>
          </a:p>
          <a:p>
            <a:pPr marL="800100" lvl="1" indent="-342900">
              <a:buFont typeface="Wingdings" panose="05000000000000000000" pitchFamily="2" charset="2"/>
              <a:buChar char="v"/>
            </a:pPr>
            <a:r>
              <a:rPr lang="fr-FR" sz="2400" b="0" i="0" dirty="0">
                <a:solidFill>
                  <a:srgbClr val="000000"/>
                </a:solidFill>
                <a:effectLst/>
                <a:latin typeface="Arial Narrow" panose="020B0506020102020204" pitchFamily="34" charset="0"/>
              </a:rPr>
              <a:t>Une forte interaction entre scientifique du Nord et scientifiques africains s’est organisée (CIRA dans la coopération Nord-Sud, CGIAR, GFAR, etc.)</a:t>
            </a:r>
          </a:p>
          <a:p>
            <a:pPr marL="800100" lvl="1" indent="-342900">
              <a:buFont typeface="Wingdings" panose="05000000000000000000" pitchFamily="2" charset="2"/>
              <a:buChar char="v"/>
            </a:pPr>
            <a:endParaRPr lang="fr-FR" sz="1000" dirty="0">
              <a:solidFill>
                <a:srgbClr val="000000"/>
              </a:solidFill>
              <a:latin typeface="Arial Narrow" panose="020B0506020102020204" pitchFamily="34" charset="0"/>
            </a:endParaRPr>
          </a:p>
          <a:p>
            <a:pPr marL="342900" indent="-342900">
              <a:buFont typeface="Wingdings" panose="05000000000000000000" pitchFamily="2" charset="2"/>
              <a:buChar char="Ø"/>
            </a:pPr>
            <a:r>
              <a:rPr lang="fr-FR" sz="2400" b="1" dirty="0">
                <a:solidFill>
                  <a:schemeClr val="accent1"/>
                </a:solidFill>
                <a:latin typeface="Arial Narrow" panose="020B0506020102020204" pitchFamily="34" charset="0"/>
              </a:rPr>
              <a:t>Scientifiques et sociétés en Afrique indépendante : conflits, incompréhensions, conciliation…, mais cheminement ensemble dans une démarche participative et solidaire. C’est la période des regroupement et des grands ensemble</a:t>
            </a:r>
          </a:p>
        </p:txBody>
      </p:sp>
      <p:sp>
        <p:nvSpPr>
          <p:cNvPr id="14" name="ZoneTexte 13">
            <a:extLst>
              <a:ext uri="{FF2B5EF4-FFF2-40B4-BE49-F238E27FC236}">
                <a16:creationId xmlns:a16="http://schemas.microsoft.com/office/drawing/2014/main" id="{0B8650AE-1542-46BF-9CC3-A37288AF96D3}"/>
              </a:ext>
            </a:extLst>
          </p:cNvPr>
          <p:cNvSpPr txBox="1"/>
          <p:nvPr/>
        </p:nvSpPr>
        <p:spPr>
          <a:xfrm>
            <a:off x="1451081" y="377664"/>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La science, les scientifiques en Afrique</a:t>
            </a:r>
            <a:endParaRPr lang="fr-FR" sz="2400" dirty="0">
              <a:latin typeface="Arial" charset="0"/>
              <a:ea typeface="Arial" charset="0"/>
              <a:cs typeface="Arial" charset="0"/>
            </a:endParaRPr>
          </a:p>
        </p:txBody>
      </p:sp>
      <p:cxnSp>
        <p:nvCxnSpPr>
          <p:cNvPr id="10" name="Connecteur droit 9">
            <a:extLst>
              <a:ext uri="{FF2B5EF4-FFF2-40B4-BE49-F238E27FC236}">
                <a16:creationId xmlns:a16="http://schemas.microsoft.com/office/drawing/2014/main" id="{B809402A-16EF-473F-A407-E861C7FBFE3B}"/>
              </a:ext>
            </a:extLst>
          </p:cNvPr>
          <p:cNvCxnSpPr>
            <a:cxnSpLocks/>
          </p:cNvCxnSpPr>
          <p:nvPr/>
        </p:nvCxnSpPr>
        <p:spPr>
          <a:xfrm>
            <a:off x="1325440"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6F9D704F-E3E6-4957-9F0F-4CF4BBFB441C}"/>
              </a:ext>
            </a:extLst>
          </p:cNvPr>
          <p:cNvCxnSpPr>
            <a:cxnSpLocks/>
          </p:cNvCxnSpPr>
          <p:nvPr/>
        </p:nvCxnSpPr>
        <p:spPr>
          <a:xfrm>
            <a:off x="1325440"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1213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11687" y="1452948"/>
            <a:ext cx="10515600" cy="4767548"/>
          </a:xfrm>
        </p:spPr>
        <p:txBody>
          <a:bodyPr>
            <a:normAutofit fontScale="92500" lnSpcReduction="10000"/>
          </a:bodyPr>
          <a:lstStyle/>
          <a:p>
            <a:pPr>
              <a:buFont typeface="Wingdings" panose="05000000000000000000" pitchFamily="2" charset="2"/>
              <a:buChar char="q"/>
            </a:pPr>
            <a:r>
              <a:rPr lang="fr-FR" sz="2400" b="1" dirty="0">
                <a:latin typeface="Arial Narrow" panose="020B0506020102020204" pitchFamily="34" charset="0"/>
                <a:ea typeface="Arial" charset="0"/>
                <a:cs typeface="Arial" charset="0"/>
              </a:rPr>
              <a:t> Regroupement au niveau régional avec la création du Forum pour la recherche agricole en Afrique (FARA)</a:t>
            </a:r>
          </a:p>
          <a:p>
            <a:endParaRPr lang="fr-FR" sz="2400" b="1" dirty="0">
              <a:latin typeface="Arial Narrow" panose="020B0506020102020204" pitchFamily="34" charset="0"/>
              <a:ea typeface="Arial" charset="0"/>
              <a:cs typeface="Arial" charset="0"/>
            </a:endParaRPr>
          </a:p>
          <a:p>
            <a:pPr marL="800100" lvl="1" indent="-342900">
              <a:lnSpc>
                <a:spcPct val="110000"/>
              </a:lnSpc>
              <a:buFont typeface="Wingdings" panose="05000000000000000000" pitchFamily="2" charset="2"/>
              <a:buChar char="v"/>
            </a:pPr>
            <a:r>
              <a:rPr lang="fr-FR" dirty="0">
                <a:solidFill>
                  <a:srgbClr val="000000"/>
                </a:solidFill>
                <a:latin typeface="Arial Narrow" panose="020B0506020102020204" pitchFamily="34" charset="0"/>
              </a:rPr>
              <a:t>Organisation faîtière continentale en charge de la Recherche agricole pour le développement (AR4D) avec la participation de l’ensemble des parties prenantes, africaines et non africaines, engagées dans le développement agricole de l’Afrique. Le FARA est constitué de quatre organisations </a:t>
            </a:r>
            <a:r>
              <a:rPr lang="fr-FR" dirty="0" err="1">
                <a:solidFill>
                  <a:srgbClr val="000000"/>
                </a:solidFill>
                <a:latin typeface="Arial Narrow" panose="020B0506020102020204" pitchFamily="34" charset="0"/>
              </a:rPr>
              <a:t>sous-régionales</a:t>
            </a:r>
            <a:r>
              <a:rPr lang="fr-FR" dirty="0">
                <a:solidFill>
                  <a:srgbClr val="000000"/>
                </a:solidFill>
                <a:latin typeface="Arial Narrow" panose="020B0506020102020204" pitchFamily="34" charset="0"/>
              </a:rPr>
              <a:t> africaines (Est, Ouest-Centre, Nord et Sud), en partenariat avec le PAFO, AFAAS, RUFORUM, Plateforme des ONG, Secteur Privé, CER</a:t>
            </a:r>
          </a:p>
          <a:p>
            <a:pPr marL="800100" lvl="1" indent="-342900">
              <a:buFont typeface="Wingdings" panose="05000000000000000000" pitchFamily="2" charset="2"/>
              <a:buChar char="v"/>
            </a:pPr>
            <a:endParaRPr lang="fr-FR" dirty="0">
              <a:solidFill>
                <a:srgbClr val="000000"/>
              </a:solidFill>
              <a:latin typeface="Arial Narrow" panose="020B0506020102020204" pitchFamily="34" charset="0"/>
            </a:endParaRPr>
          </a:p>
          <a:p>
            <a:pPr marL="800100" lvl="1" indent="-342900">
              <a:lnSpc>
                <a:spcPct val="110000"/>
              </a:lnSpc>
              <a:buFont typeface="Wingdings" panose="05000000000000000000" pitchFamily="2" charset="2"/>
              <a:buChar char="v"/>
            </a:pPr>
            <a:r>
              <a:rPr lang="fr-FR" dirty="0">
                <a:solidFill>
                  <a:srgbClr val="000000"/>
                </a:solidFill>
                <a:latin typeface="Arial Narrow" panose="020B0506020102020204" pitchFamily="34" charset="0"/>
              </a:rPr>
              <a:t>Bras technique de la Commission de l’Union Africaine sur les questions de Science, technologie et innovation agricoles</a:t>
            </a:r>
          </a:p>
          <a:p>
            <a:pPr marL="800100" lvl="1" indent="-342900">
              <a:buFont typeface="Wingdings" panose="05000000000000000000" pitchFamily="2" charset="2"/>
              <a:buChar char="v"/>
            </a:pPr>
            <a:endParaRPr lang="fr-FR" dirty="0">
              <a:solidFill>
                <a:srgbClr val="000000"/>
              </a:solidFill>
              <a:latin typeface="Arial Narrow" panose="020B0506020102020204" pitchFamily="34" charset="0"/>
            </a:endParaRPr>
          </a:p>
          <a:p>
            <a:pPr marL="800100" lvl="1" indent="-342900">
              <a:buFont typeface="Wingdings" panose="05000000000000000000" pitchFamily="2" charset="2"/>
              <a:buChar char="v"/>
            </a:pPr>
            <a:r>
              <a:rPr lang="fr-FR" dirty="0">
                <a:solidFill>
                  <a:srgbClr val="000000"/>
                </a:solidFill>
                <a:latin typeface="Arial Narrow" panose="020B0506020102020204" pitchFamily="34" charset="0"/>
              </a:rPr>
              <a:t>En charge de la mise en œuvre de l’Agenda scientifique pour l’agriculture en Afrique (S3A)</a:t>
            </a:r>
          </a:p>
          <a:p>
            <a:pPr lvl="1"/>
            <a:endParaRPr lang="fr-FR" dirty="0"/>
          </a:p>
        </p:txBody>
      </p:sp>
      <p:sp>
        <p:nvSpPr>
          <p:cNvPr id="4" name="Espace réservé du pied de page 3"/>
          <p:cNvSpPr>
            <a:spLocks noGrp="1"/>
          </p:cNvSpPr>
          <p:nvPr>
            <p:ph type="ftr" sz="quarter" idx="11"/>
          </p:nvPr>
        </p:nvSpPr>
        <p:spPr/>
        <p:txBody>
          <a:bodyPr/>
          <a:lstStyle/>
          <a:p>
            <a:r>
              <a:rPr lang="fr-FR"/>
              <a:t>Séminaire de lancement I Ouagadougou I 25 au 29 janvier 2021 I Joël BLIN</a:t>
            </a:r>
          </a:p>
        </p:txBody>
      </p:sp>
      <p:sp>
        <p:nvSpPr>
          <p:cNvPr id="5" name="ZoneTexte 4">
            <a:extLst>
              <a:ext uri="{FF2B5EF4-FFF2-40B4-BE49-F238E27FC236}">
                <a16:creationId xmlns:a16="http://schemas.microsoft.com/office/drawing/2014/main" id="{0B8650AE-1542-46BF-9CC3-A37288AF96D3}"/>
              </a:ext>
            </a:extLst>
          </p:cNvPr>
          <p:cNvSpPr txBox="1"/>
          <p:nvPr/>
        </p:nvSpPr>
        <p:spPr>
          <a:xfrm>
            <a:off x="1451081" y="377664"/>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La science, les scientifiques en Afrique</a:t>
            </a:r>
            <a:endParaRPr lang="fr-FR" sz="2400" dirty="0">
              <a:latin typeface="Arial" charset="0"/>
              <a:ea typeface="Arial" charset="0"/>
              <a:cs typeface="Arial" charset="0"/>
            </a:endParaRPr>
          </a:p>
        </p:txBody>
      </p:sp>
      <p:cxnSp>
        <p:nvCxnSpPr>
          <p:cNvPr id="6" name="Connecteur droit 5">
            <a:extLst>
              <a:ext uri="{FF2B5EF4-FFF2-40B4-BE49-F238E27FC236}">
                <a16:creationId xmlns:a16="http://schemas.microsoft.com/office/drawing/2014/main" id="{B809402A-16EF-473F-A407-E861C7FBFE3B}"/>
              </a:ext>
            </a:extLst>
          </p:cNvPr>
          <p:cNvCxnSpPr>
            <a:cxnSpLocks/>
          </p:cNvCxnSpPr>
          <p:nvPr/>
        </p:nvCxnSpPr>
        <p:spPr>
          <a:xfrm>
            <a:off x="1325440"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6F9D704F-E3E6-4957-9F0F-4CF4BBFB441C}"/>
              </a:ext>
            </a:extLst>
          </p:cNvPr>
          <p:cNvCxnSpPr>
            <a:cxnSpLocks/>
          </p:cNvCxnSpPr>
          <p:nvPr/>
        </p:nvCxnSpPr>
        <p:spPr>
          <a:xfrm>
            <a:off x="1325440"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206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1379880"/>
            <a:ext cx="10515600" cy="4814858"/>
          </a:xfrm>
        </p:spPr>
        <p:txBody>
          <a:bodyPr>
            <a:normAutofit fontScale="92500" lnSpcReduction="10000"/>
          </a:bodyPr>
          <a:lstStyle/>
          <a:p>
            <a:pPr>
              <a:buFont typeface="Wingdings" panose="05000000000000000000" pitchFamily="2" charset="2"/>
              <a:buChar char="q"/>
            </a:pPr>
            <a:r>
              <a:rPr lang="fr-FR" b="1" dirty="0">
                <a:latin typeface="Arial Narrow" panose="020B0506020102020204" pitchFamily="34" charset="0"/>
                <a:ea typeface="Arial" charset="0"/>
                <a:cs typeface="Arial" charset="0"/>
              </a:rPr>
              <a:t> Regroupement au niveau </a:t>
            </a:r>
            <a:r>
              <a:rPr lang="fr-FR" b="1" dirty="0" err="1">
                <a:latin typeface="Arial Narrow" panose="020B0506020102020204" pitchFamily="34" charset="0"/>
                <a:ea typeface="Arial" charset="0"/>
                <a:cs typeface="Arial" charset="0"/>
              </a:rPr>
              <a:t>sous-régional</a:t>
            </a:r>
            <a:r>
              <a:rPr lang="fr-FR" b="1" dirty="0">
                <a:latin typeface="Arial Narrow" panose="020B0506020102020204" pitchFamily="34" charset="0"/>
                <a:ea typeface="Arial" charset="0"/>
                <a:cs typeface="Arial" charset="0"/>
              </a:rPr>
              <a:t> avec la création</a:t>
            </a:r>
          </a:p>
          <a:p>
            <a:endParaRPr lang="fr-FR" sz="1000" dirty="0"/>
          </a:p>
          <a:p>
            <a:pPr marL="800100" lvl="1" indent="-342900">
              <a:lnSpc>
                <a:spcPct val="110000"/>
              </a:lnSpc>
              <a:buFont typeface="Wingdings" panose="05000000000000000000" pitchFamily="2" charset="2"/>
              <a:buChar char="v"/>
            </a:pPr>
            <a:r>
              <a:rPr lang="fr-FR" b="1" dirty="0">
                <a:solidFill>
                  <a:srgbClr val="000000"/>
                </a:solidFill>
                <a:latin typeface="Arial Narrow" panose="020B0506020102020204" pitchFamily="34" charset="0"/>
              </a:rPr>
              <a:t>CORAF</a:t>
            </a:r>
            <a:r>
              <a:rPr lang="fr-FR" dirty="0">
                <a:solidFill>
                  <a:srgbClr val="000000"/>
                </a:solidFill>
                <a:latin typeface="Arial Narrow" panose="020B0506020102020204" pitchFamily="34" charset="0"/>
              </a:rPr>
              <a:t> : Association pour la recherche et le développement agricoles regroupant les systèmes nationaux de recherche agricole de 23 pays de l’Afrique de l’Ouest et du Centre. Le CORAF est le bras technique de la CEDEAO (science, technologie et innovation)</a:t>
            </a:r>
          </a:p>
          <a:p>
            <a:pPr marL="800100" lvl="1" indent="-342900">
              <a:lnSpc>
                <a:spcPct val="110000"/>
              </a:lnSpc>
              <a:buFont typeface="Wingdings" panose="05000000000000000000" pitchFamily="2" charset="2"/>
              <a:buChar char="v"/>
            </a:pPr>
            <a:endParaRPr lang="fr-FR" sz="1100" dirty="0">
              <a:solidFill>
                <a:srgbClr val="000000"/>
              </a:solidFill>
              <a:latin typeface="Arial Narrow" panose="020B0506020102020204" pitchFamily="34" charset="0"/>
            </a:endParaRPr>
          </a:p>
          <a:p>
            <a:pPr marL="800100" lvl="1" indent="-342900">
              <a:lnSpc>
                <a:spcPct val="110000"/>
              </a:lnSpc>
              <a:buFont typeface="Wingdings" panose="05000000000000000000" pitchFamily="2" charset="2"/>
              <a:buChar char="v"/>
            </a:pPr>
            <a:r>
              <a:rPr lang="fr-FR" b="1" dirty="0">
                <a:solidFill>
                  <a:srgbClr val="000000"/>
                </a:solidFill>
                <a:latin typeface="Arial Narrow" panose="020B0506020102020204" pitchFamily="34" charset="0"/>
              </a:rPr>
              <a:t>ASARECA</a:t>
            </a:r>
            <a:r>
              <a:rPr lang="fr-FR" dirty="0">
                <a:solidFill>
                  <a:srgbClr val="000000"/>
                </a:solidFill>
                <a:latin typeface="Arial Narrow" panose="020B0506020102020204" pitchFamily="34" charset="0"/>
              </a:rPr>
              <a:t>: Association pour le renforcement de la recherche agricole en Afrique Orientale et Centrale regroupant les INRA, les universités, les acteurs du développement (producteurs, ONG, partenaires techniques)</a:t>
            </a:r>
          </a:p>
          <a:p>
            <a:pPr marL="800100" lvl="1" indent="-342900">
              <a:lnSpc>
                <a:spcPct val="110000"/>
              </a:lnSpc>
              <a:buFont typeface="Wingdings" panose="05000000000000000000" pitchFamily="2" charset="2"/>
              <a:buChar char="v"/>
            </a:pPr>
            <a:endParaRPr lang="fr-FR" sz="1100" dirty="0">
              <a:solidFill>
                <a:srgbClr val="000000"/>
              </a:solidFill>
              <a:latin typeface="Arial Narrow" panose="020B0506020102020204" pitchFamily="34" charset="0"/>
            </a:endParaRPr>
          </a:p>
          <a:p>
            <a:pPr marL="800100" lvl="1" indent="-342900">
              <a:lnSpc>
                <a:spcPct val="110000"/>
              </a:lnSpc>
              <a:buFont typeface="Wingdings" panose="05000000000000000000" pitchFamily="2" charset="2"/>
              <a:buChar char="v"/>
            </a:pPr>
            <a:r>
              <a:rPr lang="fr-FR" b="1" dirty="0">
                <a:solidFill>
                  <a:srgbClr val="000000"/>
                </a:solidFill>
                <a:latin typeface="Arial Narrow" panose="020B0506020102020204" pitchFamily="34" charset="0"/>
              </a:rPr>
              <a:t>CCARDES</a:t>
            </a:r>
            <a:r>
              <a:rPr lang="fr-FR" dirty="0">
                <a:solidFill>
                  <a:srgbClr val="000000"/>
                </a:solidFill>
                <a:latin typeface="Arial Narrow" panose="020B0506020102020204" pitchFamily="34" charset="0"/>
              </a:rPr>
              <a:t>A : Centre de coordination de la recherche et du développement agricoles pour l’Afrique Australe sous la SADC</a:t>
            </a:r>
          </a:p>
          <a:p>
            <a:pPr marL="800100" lvl="1" indent="-342900">
              <a:lnSpc>
                <a:spcPct val="110000"/>
              </a:lnSpc>
              <a:buFont typeface="Wingdings" panose="05000000000000000000" pitchFamily="2" charset="2"/>
              <a:buChar char="v"/>
            </a:pPr>
            <a:endParaRPr lang="fr-FR" sz="1100" dirty="0">
              <a:solidFill>
                <a:srgbClr val="000000"/>
              </a:solidFill>
              <a:latin typeface="Arial Narrow" panose="020B0506020102020204" pitchFamily="34" charset="0"/>
            </a:endParaRPr>
          </a:p>
          <a:p>
            <a:pPr marL="800100" lvl="1" indent="-342900">
              <a:lnSpc>
                <a:spcPct val="110000"/>
              </a:lnSpc>
              <a:buFont typeface="Wingdings" panose="05000000000000000000" pitchFamily="2" charset="2"/>
              <a:buChar char="v"/>
            </a:pPr>
            <a:r>
              <a:rPr lang="fr-FR" b="1" dirty="0">
                <a:solidFill>
                  <a:srgbClr val="000000"/>
                </a:solidFill>
                <a:latin typeface="Arial Narrow" panose="020B0506020102020204" pitchFamily="34" charset="0"/>
              </a:rPr>
              <a:t>NASRO </a:t>
            </a:r>
            <a:r>
              <a:rPr lang="fr-FR" dirty="0">
                <a:solidFill>
                  <a:srgbClr val="000000"/>
                </a:solidFill>
                <a:latin typeface="Arial Narrow" panose="020B0506020102020204" pitchFamily="34" charset="0"/>
              </a:rPr>
              <a:t>: Organisation </a:t>
            </a:r>
            <a:r>
              <a:rPr lang="fr-FR" dirty="0" err="1">
                <a:solidFill>
                  <a:srgbClr val="000000"/>
                </a:solidFill>
                <a:latin typeface="Arial Narrow" panose="020B0506020102020204" pitchFamily="34" charset="0"/>
              </a:rPr>
              <a:t>sous-régionale</a:t>
            </a:r>
            <a:r>
              <a:rPr lang="fr-FR" dirty="0">
                <a:solidFill>
                  <a:srgbClr val="000000"/>
                </a:solidFill>
                <a:latin typeface="Arial Narrow" panose="020B0506020102020204" pitchFamily="34" charset="0"/>
              </a:rPr>
              <a:t> de la recherche agricole en Afrique du Nord</a:t>
            </a:r>
          </a:p>
        </p:txBody>
      </p:sp>
      <p:sp>
        <p:nvSpPr>
          <p:cNvPr id="5" name="ZoneTexte 4">
            <a:extLst>
              <a:ext uri="{FF2B5EF4-FFF2-40B4-BE49-F238E27FC236}">
                <a16:creationId xmlns:a16="http://schemas.microsoft.com/office/drawing/2014/main" id="{0B8650AE-1542-46BF-9CC3-A37288AF96D3}"/>
              </a:ext>
            </a:extLst>
          </p:cNvPr>
          <p:cNvSpPr txBox="1"/>
          <p:nvPr/>
        </p:nvSpPr>
        <p:spPr>
          <a:xfrm>
            <a:off x="1451081" y="377664"/>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La science, les scientifiques en Afrique</a:t>
            </a:r>
            <a:endParaRPr lang="fr-FR" sz="2400" dirty="0">
              <a:latin typeface="Arial" charset="0"/>
              <a:ea typeface="Arial" charset="0"/>
              <a:cs typeface="Arial" charset="0"/>
            </a:endParaRPr>
          </a:p>
        </p:txBody>
      </p:sp>
      <p:cxnSp>
        <p:nvCxnSpPr>
          <p:cNvPr id="6" name="Connecteur droit 5">
            <a:extLst>
              <a:ext uri="{FF2B5EF4-FFF2-40B4-BE49-F238E27FC236}">
                <a16:creationId xmlns:a16="http://schemas.microsoft.com/office/drawing/2014/main" id="{B809402A-16EF-473F-A407-E861C7FBFE3B}"/>
              </a:ext>
            </a:extLst>
          </p:cNvPr>
          <p:cNvCxnSpPr>
            <a:cxnSpLocks/>
          </p:cNvCxnSpPr>
          <p:nvPr/>
        </p:nvCxnSpPr>
        <p:spPr>
          <a:xfrm>
            <a:off x="1325440"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6F9D704F-E3E6-4957-9F0F-4CF4BBFB441C}"/>
              </a:ext>
            </a:extLst>
          </p:cNvPr>
          <p:cNvCxnSpPr>
            <a:cxnSpLocks/>
          </p:cNvCxnSpPr>
          <p:nvPr/>
        </p:nvCxnSpPr>
        <p:spPr>
          <a:xfrm>
            <a:off x="1325440"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9131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1682" y="1074825"/>
            <a:ext cx="10515600" cy="4351338"/>
          </a:xfrm>
        </p:spPr>
        <p:txBody>
          <a:bodyPr/>
          <a:lstStyle/>
          <a:p>
            <a:pPr marL="0" indent="0">
              <a:buNone/>
            </a:pPr>
            <a:r>
              <a:rPr lang="fr-FR" b="1" dirty="0"/>
              <a:t>Proximité avec les acteurs impliqués dans le </a:t>
            </a:r>
            <a:r>
              <a:rPr lang="fr-FR" b="1" dirty="0" err="1"/>
              <a:t>développment</a:t>
            </a:r>
            <a:r>
              <a:rPr lang="fr-FR" b="1" dirty="0"/>
              <a:t> (ex Zones </a:t>
            </a:r>
            <a:r>
              <a:rPr lang="fr-FR" b="1" dirty="0" err="1"/>
              <a:t>Agroécologiques</a:t>
            </a:r>
            <a:r>
              <a:rPr lang="fr-FR" b="1" dirty="0"/>
              <a:t> du CORAF)</a:t>
            </a:r>
          </a:p>
          <a:p>
            <a:pPr marL="0" indent="0">
              <a:buNone/>
            </a:pPr>
            <a:endParaRPr lang="fr-FR" dirty="0"/>
          </a:p>
        </p:txBody>
      </p:sp>
      <p:sp>
        <p:nvSpPr>
          <p:cNvPr id="5" name="ZoneTexte 4">
            <a:extLst>
              <a:ext uri="{FF2B5EF4-FFF2-40B4-BE49-F238E27FC236}">
                <a16:creationId xmlns:a16="http://schemas.microsoft.com/office/drawing/2014/main" id="{0B8650AE-1542-46BF-9CC3-A37288AF96D3}"/>
              </a:ext>
            </a:extLst>
          </p:cNvPr>
          <p:cNvSpPr txBox="1"/>
          <p:nvPr/>
        </p:nvSpPr>
        <p:spPr>
          <a:xfrm>
            <a:off x="1451081" y="377664"/>
            <a:ext cx="9041827" cy="523220"/>
          </a:xfrm>
          <a:prstGeom prst="rect">
            <a:avLst/>
          </a:prstGeom>
          <a:noFill/>
        </p:spPr>
        <p:txBody>
          <a:bodyPr wrap="square" lIns="36000" rIns="36000" rtlCol="0">
            <a:spAutoFit/>
          </a:bodyPr>
          <a:lstStyle/>
          <a:p>
            <a:r>
              <a:rPr lang="fr-FR" sz="2800" b="1" dirty="0">
                <a:solidFill>
                  <a:srgbClr val="4FB05B"/>
                </a:solidFill>
                <a:latin typeface="Arial" charset="0"/>
                <a:ea typeface="Arial" charset="0"/>
                <a:cs typeface="Arial" charset="0"/>
              </a:rPr>
              <a:t>La science, les scientifiques en Afrique</a:t>
            </a:r>
            <a:endParaRPr lang="fr-FR" sz="2400" dirty="0">
              <a:latin typeface="Arial" charset="0"/>
              <a:ea typeface="Arial" charset="0"/>
              <a:cs typeface="Arial" charset="0"/>
            </a:endParaRPr>
          </a:p>
        </p:txBody>
      </p:sp>
      <p:cxnSp>
        <p:nvCxnSpPr>
          <p:cNvPr id="6" name="Connecteur droit 5">
            <a:extLst>
              <a:ext uri="{FF2B5EF4-FFF2-40B4-BE49-F238E27FC236}">
                <a16:creationId xmlns:a16="http://schemas.microsoft.com/office/drawing/2014/main" id="{B809402A-16EF-473F-A407-E861C7FBFE3B}"/>
              </a:ext>
            </a:extLst>
          </p:cNvPr>
          <p:cNvCxnSpPr>
            <a:cxnSpLocks/>
          </p:cNvCxnSpPr>
          <p:nvPr/>
        </p:nvCxnSpPr>
        <p:spPr>
          <a:xfrm>
            <a:off x="1325440" y="987854"/>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6F9D704F-E3E6-4957-9F0F-4CF4BBFB441C}"/>
              </a:ext>
            </a:extLst>
          </p:cNvPr>
          <p:cNvCxnSpPr>
            <a:cxnSpLocks/>
          </p:cNvCxnSpPr>
          <p:nvPr/>
        </p:nvCxnSpPr>
        <p:spPr>
          <a:xfrm>
            <a:off x="1325440" y="266047"/>
            <a:ext cx="1192785" cy="0"/>
          </a:xfrm>
          <a:prstGeom prst="line">
            <a:avLst/>
          </a:prstGeom>
          <a:ln w="57150" cap="rnd">
            <a:solidFill>
              <a:srgbClr val="4FB05B"/>
            </a:solidFill>
            <a:prstDash val="solid"/>
          </a:ln>
        </p:spPr>
        <p:style>
          <a:lnRef idx="1">
            <a:schemeClr val="accent1"/>
          </a:lnRef>
          <a:fillRef idx="0">
            <a:schemeClr val="accent1"/>
          </a:fillRef>
          <a:effectRef idx="0">
            <a:schemeClr val="accent1"/>
          </a:effectRef>
          <a:fontRef idx="minor">
            <a:schemeClr val="tx1"/>
          </a:fontRef>
        </p:style>
      </p:cxnSp>
      <p:pic>
        <p:nvPicPr>
          <p:cNvPr id="8" name="Image 7"/>
          <p:cNvPicPr>
            <a:picLocks noChangeAspect="1"/>
          </p:cNvPicPr>
          <p:nvPr/>
        </p:nvPicPr>
        <p:blipFill rotWithShape="1">
          <a:blip r:embed="rId2"/>
          <a:srcRect t="2929" b="3567"/>
          <a:stretch/>
        </p:blipFill>
        <p:spPr>
          <a:xfrm>
            <a:off x="3386116" y="2047743"/>
            <a:ext cx="5036668" cy="4488913"/>
          </a:xfrm>
          <a:prstGeom prst="rect">
            <a:avLst/>
          </a:prstGeom>
        </p:spPr>
      </p:pic>
    </p:spTree>
    <p:extLst>
      <p:ext uri="{BB962C8B-B14F-4D97-AF65-F5344CB8AC3E}">
        <p14:creationId xmlns:p14="http://schemas.microsoft.com/office/powerpoint/2010/main" val="164654234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5110</TotalTime>
  <Words>1882</Words>
  <Application>Microsoft Office PowerPoint</Application>
  <PresentationFormat>Grand écran</PresentationFormat>
  <Paragraphs>242</Paragraphs>
  <Slides>23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23</vt:i4>
      </vt:variant>
    </vt:vector>
  </HeadingPairs>
  <TitlesOfParts>
    <vt:vector size="30" baseType="lpstr">
      <vt:lpstr>Arial</vt:lpstr>
      <vt:lpstr>Arial Narrow</vt:lpstr>
      <vt:lpstr>Calibri</vt:lpstr>
      <vt:lpstr>Calibri Light</vt:lpstr>
      <vt:lpstr>Times New Roman</vt:lpstr>
      <vt:lpstr>Wingdings</vt:lpstr>
      <vt:lpstr>Thème Office</vt:lpstr>
      <vt:lpstr>La confiance entre les scientifiques et les sociétés en Afrique: évolution et perspectives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CRE, CNS et Bases-centres du CORAF en Afrique de l’Ouest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BIOÉNERGIES  POUR LES PME  D’AFRIQUE DE L’OUEST</dc:title>
  <dc:creator>Sophie Morin</dc:creator>
  <cp:lastModifiedBy>fberruto</cp:lastModifiedBy>
  <cp:revision>154</cp:revision>
  <dcterms:created xsi:type="dcterms:W3CDTF">2021-01-12T11:09:24Z</dcterms:created>
  <dcterms:modified xsi:type="dcterms:W3CDTF">2021-11-16T13:07:33Z</dcterms:modified>
</cp:coreProperties>
</file>