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3"/>
    <p:sldId id="257" r:id="rId4"/>
    <p:sldId id="258" r:id="rId5"/>
    <p:sldId id="262" r:id="rId6"/>
    <p:sldId id="263" r:id="rId7"/>
    <p:sldId id="259" r:id="rId8"/>
    <p:sldId id="260" r:id="rId9"/>
    <p:sldId id="266" r:id="rId10"/>
    <p:sldId id="264" r:id="rId11"/>
    <p:sldId id="261" r:id="rId12"/>
    <p:sldId id="267" r:id="rId13"/>
    <p:sldId id="268" r:id="rId14"/>
    <p:sldId id="269" r:id="rId15"/>
    <p:sldId id="270" r:id="rId16"/>
    <p:sldId id="272" r:id="rId17"/>
    <p:sldId id="265" r:id="rId18"/>
    <p:sldId id="271" r:id="rId19"/>
    <p:sldId id="273" r:id="rId2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ETIA" initials="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2-16T12:02:59.913" idx="1">
    <p:pos x="10" y="10"/>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1-12-16T12:02:59.913" idx="1">
    <p:pos x="10" y="10"/>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21-12-16T12:02:59.913" idx="1">
    <p:pos x="10" y="10"/>
    <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21-12-16T12:02:59.913"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22962"/>
            <a:ext cx="9144000" cy="2187001"/>
          </a:xfrm>
        </p:spPr>
        <p:txBody>
          <a:bodyPr anchor="b">
            <a:normAutofit/>
          </a:bodyPr>
          <a:lstStyle>
            <a:lvl1pPr algn="ctr">
              <a:lnSpc>
                <a:spcPct val="130000"/>
              </a:lnSpc>
              <a:defRPr sz="6000">
                <a:effectLst/>
                <a:latin typeface="Calibri Light" panose="020F0302020204030204"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Calibri Light" panose="020F0302020204030204" pitchFamily="34" charset="0"/>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
        <p:nvSpPr>
          <p:cNvPr id="7" name="Content Placeholder 6"/>
          <p:cNvSpPr>
            <a:spLocks noGrp="1"/>
          </p:cNvSpPr>
          <p:nvPr>
            <p:ph sz="quarter" idx="13"/>
          </p:nvPr>
        </p:nvSpPr>
        <p:spPr>
          <a:xfrm>
            <a:off x="838200" y="551543"/>
            <a:ext cx="10515600" cy="5558971"/>
          </a:xfrm>
        </p:spPr>
        <p:txBody>
          <a:bodyPr/>
          <a:lstStyle/>
          <a:p>
            <a:pPr lvl="0"/>
            <a:r>
              <a:rPr lang="en-US" dirty="0">
                <a:sym typeface="+mn-ea"/>
              </a:rPr>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chor="ctr" anchorCtr="0">
            <a:normAutofit/>
          </a:bodyPr>
          <a:lstStyle>
            <a:lvl1pPr>
              <a:defRPr sz="4400" b="1">
                <a:effectLst/>
                <a:latin typeface="Calibri Light" panose="020F03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smtClean="0"/>
              <a:t>Click to edit Master text styles</a:t>
            </a:r>
            <a:endParaRPr lang="en-US" dirty="0" smtClean="0"/>
          </a:p>
          <a:p>
            <a:pPr lvl="1"/>
            <a:r>
              <a:rPr lang="en-US" dirty="0"/>
              <a:t>Second level </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3750945"/>
            <a:ext cx="9843135" cy="811530"/>
          </a:xfrm>
        </p:spPr>
        <p:txBody>
          <a:bodyPr anchor="b">
            <a:noAutofit/>
          </a:bodyPr>
          <a:lstStyle>
            <a:lvl1pPr>
              <a:defRPr sz="6000">
                <a:effectLst/>
              </a:defRPr>
            </a:lvl1pPr>
          </a:lstStyle>
          <a:p>
            <a:r>
              <a:rPr lang="en-US" dirty="0" smtClean="0">
                <a:sym typeface="+mn-ea"/>
              </a:rPr>
              <a:t>Click to edit Master title style</a:t>
            </a:r>
            <a:endParaRPr lang="en-US" dirty="0" smtClean="0">
              <a:sym typeface="+mn-ea"/>
            </a:endParaRPr>
          </a:p>
        </p:txBody>
      </p:sp>
      <p:sp>
        <p:nvSpPr>
          <p:cNvPr id="3" name="Text Placeholder 2"/>
          <p:cNvSpPr>
            <a:spLocks noGrp="1"/>
          </p:cNvSpPr>
          <p:nvPr>
            <p:ph type="body" idx="1"/>
          </p:nvPr>
        </p:nvSpPr>
        <p:spPr>
          <a:xfrm>
            <a:off x="831850" y="4610028"/>
            <a:ext cx="7321550" cy="647555"/>
          </a:xfrm>
        </p:spPr>
        <p:txBody>
          <a:bodyPr>
            <a:noAutofit/>
          </a:bodyPr>
          <a:lstStyle>
            <a:lvl1pPr marL="0" indent="0">
              <a:buNone/>
              <a:defRPr sz="24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endParaRPr lang="en-US" dirty="0"/>
          </a:p>
        </p:txBody>
      </p:sp>
      <p:sp>
        <p:nvSpPr>
          <p:cNvPr id="4" name="Slide Number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47700" y="258445"/>
            <a:ext cx="10515600" cy="1325563"/>
          </a:xfrm>
        </p:spPr>
        <p:txBody>
          <a:bodyPr>
            <a:normAutofit/>
          </a:bodyPr>
          <a:lstStyle>
            <a:lvl1pPr>
              <a:defRPr sz="4400" b="0" i="0">
                <a:effectLst/>
              </a:defRPr>
            </a:lvl1pPr>
          </a:lstStyle>
          <a:p>
            <a:r>
              <a:rPr lang="en-US" dirty="0" smtClean="0">
                <a:sym typeface="+mn-ea"/>
              </a:rPr>
              <a:t>Click to edit Master title style</a:t>
            </a:r>
            <a:endParaRPr lang="en-US" dirty="0"/>
          </a:p>
        </p:txBody>
      </p:sp>
      <p:sp>
        <p:nvSpPr>
          <p:cNvPr id="3" name="Content Placeholder 2"/>
          <p:cNvSpPr>
            <a:spLocks noGrp="1"/>
          </p:cNvSpPr>
          <p:nvPr>
            <p:ph sz="half" idx="1"/>
          </p:nvPr>
        </p:nvSpPr>
        <p:spPr>
          <a:xfrm>
            <a:off x="647700" y="1825625"/>
            <a:ext cx="5181600" cy="4351338"/>
          </a:xfrm>
        </p:spPr>
        <p:txBody>
          <a:bodyPr>
            <a:normAutofit/>
          </a:bodyPr>
          <a:lstStyle>
            <a:lvl1pPr>
              <a:lnSpc>
                <a:spcPct val="150000"/>
              </a:lnSpc>
              <a:defRPr sz="2800">
                <a:solidFill>
                  <a:schemeClr val="tx1">
                    <a:lumMod val="75000"/>
                    <a:lumOff val="25000"/>
                  </a:schemeClr>
                </a:solidFill>
                <a:latin typeface="Calibri Light" panose="020F0302020204030204" pitchFamily="34" charset="0"/>
                <a:cs typeface="Calibri Light" panose="020F0302020204030204" pitchFamily="34" charset="0"/>
              </a:defRPr>
            </a:lvl1pPr>
            <a:lvl2pPr>
              <a:lnSpc>
                <a:spcPct val="150000"/>
              </a:lnSpc>
              <a:defRPr sz="2400">
                <a:solidFill>
                  <a:schemeClr val="tx1">
                    <a:lumMod val="75000"/>
                    <a:lumOff val="25000"/>
                  </a:schemeClr>
                </a:solidFill>
                <a:latin typeface="Calibri Light" panose="020F0302020204030204" pitchFamily="34" charset="0"/>
                <a:cs typeface="Calibri Light" panose="020F0302020204030204" pitchFamily="34" charset="0"/>
              </a:defRPr>
            </a:lvl2pPr>
            <a:lvl3pPr>
              <a:lnSpc>
                <a:spcPct val="150000"/>
              </a:lnSpc>
              <a:defRPr sz="2000">
                <a:solidFill>
                  <a:schemeClr val="tx1">
                    <a:lumMod val="75000"/>
                    <a:lumOff val="25000"/>
                  </a:schemeClr>
                </a:solidFill>
                <a:latin typeface="Calibri Light" panose="020F0302020204030204" pitchFamily="34" charset="0"/>
                <a:cs typeface="Calibri Light" panose="020F0302020204030204" pitchFamily="34" charset="0"/>
              </a:defRPr>
            </a:lvl3pPr>
            <a:lvl4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4pPr>
            <a:lvl5pPr>
              <a:lnSpc>
                <a:spcPct val="150000"/>
              </a:lnSpc>
              <a:defRPr sz="1800">
                <a:solidFill>
                  <a:schemeClr val="tx1">
                    <a:lumMod val="75000"/>
                    <a:lumOff val="25000"/>
                  </a:schemeClr>
                </a:solidFill>
                <a:latin typeface="Calibri Light" panose="020F0302020204030204" pitchFamily="34" charset="0"/>
                <a:cs typeface="Calibri Light" panose="020F0302020204030204" pitchFamily="34" charset="0"/>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Content Placeholder 3"/>
          <p:cNvSpPr>
            <a:spLocks noGrp="1"/>
          </p:cNvSpPr>
          <p:nvPr>
            <p:ph sz="half" idx="2"/>
          </p:nvPr>
        </p:nvSpPr>
        <p:spPr>
          <a:xfrm>
            <a:off x="5981700" y="1825625"/>
            <a:ext cx="5181600" cy="4351338"/>
          </a:xfrm>
        </p:spPr>
        <p:txBody>
          <a:bodyPr>
            <a:normAutofit/>
          </a:bodyPr>
          <a:lstStyle>
            <a:lvl1pPr>
              <a:lnSpc>
                <a:spcPct val="150000"/>
              </a:lnSpc>
              <a:defRPr kumimoji="0" lang="en-US" sz="2800" b="0" i="0" u="none" strike="noStrike" kern="1200" cap="none" spc="0" normalizeH="0" baseline="0" noProof="1" dirty="0">
                <a:solidFill>
                  <a:schemeClr val="tx1">
                    <a:lumMod val="75000"/>
                    <a:lumOff val="25000"/>
                  </a:schemeClr>
                </a:solidFill>
                <a:latin typeface="Calibri Light" panose="020F0302020204030204" pitchFamily="34" charset="0"/>
                <a:ea typeface="+mn-ea"/>
                <a:cs typeface="+mn-cs"/>
              </a:defRPr>
            </a:lvl1pPr>
            <a:lvl2pPr>
              <a:lnSpc>
                <a:spcPct val="150000"/>
              </a:lnSpc>
              <a:defRPr sz="2400">
                <a:solidFill>
                  <a:schemeClr val="tx1">
                    <a:lumMod val="75000"/>
                    <a:lumOff val="25000"/>
                  </a:schemeClr>
                </a:solidFill>
              </a:defRPr>
            </a:lvl2pPr>
            <a:lvl3pPr>
              <a:lnSpc>
                <a:spcPct val="150000"/>
              </a:lnSpc>
              <a:defRPr sz="2000">
                <a:solidFill>
                  <a:schemeClr val="tx1">
                    <a:lumMod val="75000"/>
                    <a:lumOff val="25000"/>
                  </a:schemeClr>
                </a:solidFill>
              </a:defRPr>
            </a:lvl3pPr>
            <a:lvl4pPr>
              <a:lnSpc>
                <a:spcPct val="150000"/>
              </a:lnSpc>
              <a:defRPr sz="2000">
                <a:solidFill>
                  <a:schemeClr val="tx1">
                    <a:lumMod val="75000"/>
                    <a:lumOff val="25000"/>
                  </a:schemeClr>
                </a:solidFill>
              </a:defRPr>
            </a:lvl4pPr>
            <a:lvl5pPr>
              <a:lnSpc>
                <a:spcPct val="150000"/>
              </a:lnSpc>
              <a:defRPr sz="2000">
                <a:solidFill>
                  <a:schemeClr val="tx1">
                    <a:lumMod val="75000"/>
                    <a:lumOff val="25000"/>
                  </a:schemeClr>
                </a:solidFill>
              </a:defRPr>
            </a:lvl5pPr>
          </a:lstStyle>
          <a:p>
            <a:pPr lvl="0"/>
            <a:r>
              <a:rPr lang="en-US" dirty="0"/>
              <a:t>Click to edit Master text styles</a:t>
            </a:r>
            <a:endParaRPr lang="en-US" dirty="0"/>
          </a:p>
          <a:p>
            <a:pPr lvl="1"/>
            <a:r>
              <a:rPr lang="en-US" dirty="0">
                <a:sym typeface="+mn-ea"/>
              </a:rPr>
              <a:t>Second level</a:t>
            </a:r>
            <a:endParaRPr lang="en-US" dirty="0"/>
          </a:p>
          <a:p>
            <a:pPr lvl="2"/>
            <a:r>
              <a:rPr lang="en-US" dirty="0">
                <a:sym typeface="+mn-ea"/>
              </a:rPr>
              <a:t>Third level</a:t>
            </a:r>
            <a:endParaRPr lang="en-US" dirty="0"/>
          </a:p>
          <a:p>
            <a:pPr lvl="3"/>
            <a:r>
              <a:rPr lang="en-US" dirty="0">
                <a:sym typeface="+mn-ea"/>
              </a:rPr>
              <a:t>Fourth level</a:t>
            </a:r>
            <a:endParaRPr lang="en-US" dirty="0"/>
          </a:p>
          <a:p>
            <a:pPr lvl="4"/>
            <a:r>
              <a:rPr lang="en-US" dirty="0">
                <a:sym typeface="+mn-ea"/>
              </a:rPr>
              <a:t>Fifth level</a:t>
            </a:r>
            <a:endParaRPr lang="en-US" dirty="0"/>
          </a:p>
        </p:txBody>
      </p:sp>
      <p:sp>
        <p:nvSpPr>
          <p:cNvPr id="5" name="Date Placeholder 4"/>
          <p:cNvSpPr>
            <a:spLocks noGrp="1"/>
          </p:cNvSpPr>
          <p:nvPr>
            <p:ph type="dt" sz="half" idx="10"/>
          </p:nvPr>
        </p:nvSpPr>
        <p:spPr/>
        <p:txBody>
          <a:bodyPr/>
          <a:lstStyle/>
          <a:p>
            <a:fld id="{760FBDFE-C587-4B4C-A407-44438C67B59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sz="4400"/>
            </a:lvl1pPr>
          </a:lstStyle>
          <a:p>
            <a:r>
              <a:rPr lang="en-US" dirty="0" smtClean="0">
                <a:sym typeface="+mn-ea"/>
              </a:rPr>
              <a:t>Click to edit Master title style</a:t>
            </a:r>
            <a:endParaRPr lang="en-US"/>
          </a:p>
        </p:txBody>
      </p:sp>
      <p:sp>
        <p:nvSpPr>
          <p:cNvPr id="3" name="Text Placeholder 2"/>
          <p:cNvSpPr>
            <a:spLocks noGrp="1"/>
          </p:cNvSpPr>
          <p:nvPr>
            <p:ph type="body" idx="1"/>
          </p:nvPr>
        </p:nvSpPr>
        <p:spPr>
          <a:xfrm>
            <a:off x="839788" y="1744961"/>
            <a:ext cx="5157787"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4" name="Content Placeholder 3"/>
          <p:cNvSpPr>
            <a:spLocks noGrp="1"/>
          </p:cNvSpPr>
          <p:nvPr>
            <p:ph sz="half" idx="2"/>
          </p:nvPr>
        </p:nvSpPr>
        <p:spPr>
          <a:xfrm>
            <a:off x="839788" y="2615609"/>
            <a:ext cx="5157787" cy="3574054"/>
          </a:xfrm>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endParaRPr lang="en-US" dirty="0"/>
          </a:p>
        </p:txBody>
      </p:sp>
      <p:sp>
        <p:nvSpPr>
          <p:cNvPr id="6" name="内容占位符 5"/>
          <p:cNvSpPr>
            <a:spLocks noGrp="1"/>
          </p:cNvSpPr>
          <p:nvPr>
            <p:ph sz="quarter" idx="4"/>
          </p:nvPr>
        </p:nvSpPr>
        <p:spPr>
          <a:xfrm>
            <a:off x="6172200" y="2615609"/>
            <a:ext cx="5183188" cy="3574054"/>
          </a:xfrm>
        </p:spPr>
        <p:txBody>
          <a:bodyPr/>
          <a:lstStyle/>
          <a:p>
            <a:pPr lvl="0"/>
            <a:r>
              <a:rPr lang="en-US" dirty="0">
                <a:sym typeface="+mn-ea"/>
              </a:rPr>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7" name="Date Placeholder 6"/>
          <p:cNvSpPr>
            <a:spLocks noGrp="1"/>
          </p:cNvSpPr>
          <p:nvPr>
            <p:ph type="dt" sz="half" idx="10"/>
          </p:nvPr>
        </p:nvSpPr>
        <p:spPr/>
        <p:txBody>
          <a:bodyPr/>
          <a:lstStyle/>
          <a:p>
            <a:fld id="{760FBDFE-C587-4B4C-A407-44438C67B59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9"/>
            <a:ext cx="10515600" cy="1325563"/>
          </a:xfrm>
        </p:spPr>
        <p:txBody>
          <a:bodyPr>
            <a:normAutofit/>
          </a:bodyPr>
          <a:lstStyle>
            <a:lvl1pPr algn="ctr">
              <a:defRPr sz="44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Date Placeholder 2"/>
          <p:cNvSpPr>
            <a:spLocks noGrp="1"/>
          </p:cNvSpPr>
          <p:nvPr>
            <p:ph type="dt" sz="half" idx="10"/>
          </p:nvPr>
        </p:nvSpPr>
        <p:spPr/>
        <p:txBody>
          <a:bodyPr/>
          <a:lstStyle/>
          <a:p>
            <a:fld id="{760FBDFE-C587-4B4C-A407-44438C67B59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6747" y="127000"/>
            <a:ext cx="4165200" cy="1600200"/>
          </a:xfrm>
        </p:spPr>
        <p:txBody>
          <a:bodyPr anchor="ctr" anchorCtr="0">
            <a:normAutofit/>
          </a:bodyPr>
          <a:lstStyle>
            <a:lvl1pPr>
              <a:defRPr sz="3200" b="0">
                <a:effectLst/>
                <a:latin typeface="Calibri Light" panose="020F0302020204030204" pitchFamily="34" charset="0"/>
                <a:cs typeface="Calibri Light" panose="020F0302020204030204" pitchFamily="34" charset="0"/>
              </a:defRPr>
            </a:lvl1pPr>
          </a:lstStyle>
          <a:p>
            <a:r>
              <a:rPr lang="en-US" dirty="0"/>
              <a:t>Click to edit Master title style</a:t>
            </a:r>
            <a:endParaRPr lang="en-US" dirty="0"/>
          </a:p>
        </p:txBody>
      </p:sp>
      <p:sp>
        <p:nvSpPr>
          <p:cNvPr id="3" name="Picture Placeholder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endParaRPr lang="en-US" dirty="0"/>
          </a:p>
        </p:txBody>
      </p:sp>
      <p:sp>
        <p:nvSpPr>
          <p:cNvPr id="5" name="Date Placeholder 4"/>
          <p:cNvSpPr>
            <a:spLocks noGrp="1"/>
          </p:cNvSpPr>
          <p:nvPr>
            <p:ph type="dt" sz="half" idx="10"/>
          </p:nvPr>
        </p:nvSpPr>
        <p:spPr/>
        <p:txBody>
          <a:bodyPr/>
          <a:lstStyle/>
          <a:p>
            <a:fld id="{9EFD9D74-47D9-4702-A33C-335B63B48DBF}"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BC47A4-756D-490B-A52F-7D9E2C9FC05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4484" y="365125"/>
            <a:ext cx="1529316" cy="5811838"/>
          </a:xfrm>
        </p:spPr>
        <p:txBody>
          <a:bodyPr vert="eaVert">
            <a:normAutofit/>
          </a:bodyPr>
          <a:lstStyle>
            <a:lvl1pPr>
              <a:defRPr sz="4400"/>
            </a:lvl1pPr>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8879958" cy="5811838"/>
          </a:xfrm>
        </p:spPr>
        <p:txBody>
          <a:bodyPr vert="eaVert"/>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4" name="Date Placeholder 3"/>
          <p:cNvSpPr>
            <a:spLocks noGrp="1"/>
          </p:cNvSpPr>
          <p:nvPr>
            <p:ph type="dt" sz="half" idx="10"/>
          </p:nvPr>
        </p:nvSpPr>
        <p:spPr/>
        <p:txBody>
          <a:bodyPr/>
          <a:lstStyle/>
          <a:p>
            <a:fld id="{760FBDFE-C587-4B4C-A407-44438C67B59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E70B2-8BF9-45C0-BB95-33D1B9D3A854}"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a:p>
          <a:p>
            <a:pPr lvl="3"/>
            <a:r>
              <a:rPr lang="en-US" dirty="0" smtClean="0"/>
              <a:t>Fourth level</a:t>
            </a:r>
            <a:endParaRPr lang="en-US" dirty="0"/>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baseline="0">
                <a:solidFill>
                  <a:schemeClr val="tx1">
                    <a:tint val="75000"/>
                  </a:schemeClr>
                </a:solidFill>
              </a:defRPr>
            </a:lvl1pPr>
          </a:lstStyle>
          <a:p>
            <a:fld id="{760FBDFE-C587-4B4C-A407-44438C67B59E}" type="datetimeFigureOut">
              <a:rPr lang="en-US" smtClean="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latin typeface="Calibri Light" panose="020F0302020204030204" pitchFamily="34" charset="0"/>
                <a:cs typeface="Calibri Light" panose="020F030202020403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latin typeface="Calibri Light" panose="020F0302020204030204" pitchFamily="34" charset="0"/>
                <a:cs typeface="Calibri Light" panose="020F0302020204030204" pitchFamily="34" charset="0"/>
              </a:defRPr>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Calibri Light" panose="020F0302020204030204" pitchFamily="34" charset="0"/>
          <a:ea typeface="+mj-ea"/>
          <a:cs typeface="+mj-cs"/>
        </a:defRPr>
      </a:lvl1pPr>
    </p:titleStyle>
    <p:body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800" b="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effectLst/>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effectLst/>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ctrTitle"/>
          </p:nvPr>
        </p:nvSpPr>
        <p:spPr>
          <a:xfrm>
            <a:off x="2087880" y="1322962"/>
            <a:ext cx="9144000" cy="2187001"/>
          </a:xfrm>
        </p:spPr>
        <p:txBody>
          <a:bodyPr>
            <a:normAutofit fontScale="90000"/>
          </a:bodyPr>
          <a:p>
            <a:r>
              <a:rPr lang="fr-FR" altLang="en-US" sz="4000" b="1">
                <a:solidFill>
                  <a:srgbClr val="FF0000"/>
                </a:solidFill>
                <a:latin typeface="Arial Black" panose="020B0A04020102020204" charset="0"/>
                <a:cs typeface="Arial Black" panose="020B0A04020102020204" charset="0"/>
              </a:rPr>
              <a:t>La dissymétrie entre les résultats des recherches scientifiques et les politiques publiques au Cameroun</a:t>
            </a:r>
            <a:endParaRPr lang="fr-FR" altLang="en-US" sz="4000" b="1">
              <a:solidFill>
                <a:srgbClr val="FF0000"/>
              </a:solidFill>
              <a:latin typeface="Arial Black" panose="020B0A04020102020204" charset="0"/>
              <a:cs typeface="Arial Black" panose="020B0A04020102020204" charset="0"/>
            </a:endParaRPr>
          </a:p>
        </p:txBody>
      </p:sp>
      <p:sp>
        <p:nvSpPr>
          <p:cNvPr id="3" name="Sous-titre 2"/>
          <p:cNvSpPr>
            <a:spLocks noGrp="1"/>
          </p:cNvSpPr>
          <p:nvPr>
            <p:ph type="subTitle" idx="1"/>
          </p:nvPr>
        </p:nvSpPr>
        <p:spPr>
          <a:xfrm>
            <a:off x="1526540" y="4293553"/>
            <a:ext cx="9144000" cy="1655762"/>
          </a:xfrm>
        </p:spPr>
        <p:txBody>
          <a:bodyPr/>
          <a:p>
            <a:r>
              <a:rPr lang="fr-FR" altLang="en-US">
                <a:latin typeface="Arial Black" panose="020B0A04020102020204" charset="0"/>
                <a:cs typeface="Arial Black" panose="020B0A04020102020204" charset="0"/>
              </a:rPr>
              <a:t>Louis-Marie Kakdeu, PhD &amp; MPA</a:t>
            </a:r>
            <a:endParaRPr lang="fr-FR" altLang="en-US">
              <a:latin typeface="Arial Black" panose="020B0A04020102020204" charset="0"/>
              <a:cs typeface="Arial Black" panose="020B0A04020102020204" charset="0"/>
            </a:endParaRPr>
          </a:p>
          <a:p>
            <a:r>
              <a:rPr lang="fr-FR" altLang="en-US"/>
              <a:t>Enseignant-Chercheur</a:t>
            </a:r>
            <a:endParaRPr lang="fr-FR" altLang="en-US"/>
          </a:p>
          <a:p>
            <a:r>
              <a:rPr lang="fr-FR" altLang="en-US"/>
              <a:t>Président de CAMFAAS</a:t>
            </a:r>
            <a:endParaRPr lang="fr-FR" altLang="en-US"/>
          </a:p>
        </p:txBody>
      </p:sp>
      <p:pic>
        <p:nvPicPr>
          <p:cNvPr id="5" name="Imag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1115" y="0"/>
            <a:ext cx="1495425" cy="14954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a:xfrm>
            <a:off x="647700" y="258445"/>
            <a:ext cx="10515600" cy="830580"/>
          </a:xfrm>
        </p:spPr>
        <p:txBody>
          <a:bodyPr>
            <a:normAutofit/>
          </a:bodyPr>
          <a:p>
            <a:pPr algn="ctr"/>
            <a:r>
              <a:rPr lang="fr-FR" altLang="en-US">
                <a:solidFill>
                  <a:srgbClr val="0070C0"/>
                </a:solidFill>
              </a:rPr>
              <a:t>Problème de vulgarisation</a:t>
            </a:r>
            <a:endParaRPr lang="fr-FR" altLang="en-US">
              <a:solidFill>
                <a:srgbClr val="0070C0"/>
              </a:solidFill>
            </a:endParaRPr>
          </a:p>
        </p:txBody>
      </p:sp>
      <p:sp>
        <p:nvSpPr>
          <p:cNvPr id="3" name="Espace réservé du contenu 2"/>
          <p:cNvSpPr>
            <a:spLocks noGrp="1"/>
          </p:cNvSpPr>
          <p:nvPr>
            <p:ph idx="1"/>
          </p:nvPr>
        </p:nvSpPr>
        <p:spPr>
          <a:xfrm>
            <a:off x="1757680" y="1089025"/>
            <a:ext cx="10267315" cy="5768975"/>
          </a:xfrm>
        </p:spPr>
        <p:txBody>
          <a:bodyPr>
            <a:normAutofit fontScale="90000"/>
          </a:bodyPr>
          <a:p>
            <a:r>
              <a:rPr lang="fr-FR" altLang="en-US">
                <a:sym typeface="+mn-ea"/>
              </a:rPr>
              <a:t>Julien Chongwang: </a:t>
            </a:r>
            <a:r>
              <a:rPr lang="fr-FR" altLang="en-US"/>
              <a:t>“Lorsqu’une institution ne communique pas, c’est comme si elle n’existait pas. Et lorsqu’on ne sait pas ce que vous faites, c’est comme si vous ne faisiez rien.”</a:t>
            </a:r>
            <a:endParaRPr lang="fr-FR" altLang="en-US"/>
          </a:p>
          <a:p>
            <a:r>
              <a:rPr lang="fr-FR" altLang="en-US"/>
              <a:t>- Forte faiblesse dans la communication des institutions de recherche qui disent qu’il ne s’agit pas de leur mission.</a:t>
            </a:r>
            <a:endParaRPr lang="fr-FR" altLang="en-US"/>
          </a:p>
          <a:p>
            <a:r>
              <a:rPr lang="fr-FR" altLang="en-US"/>
              <a:t>Par exemple, développement à l’IRAD de 6 variétés de maïs à haut rendement (SMS 9015, TZL, W6, EVDT, TZEE et OBATAMBA) mais, méconnaissance des producteurs. Production annuelle d’environ 300 tonnes seulement alors que la demande nationale se situe autour de 9 millions de tonnes.</a:t>
            </a:r>
            <a:endParaRPr lang="fr-FR" altLang="en-US"/>
          </a:p>
          <a:p>
            <a:r>
              <a:rPr lang="en-US" dirty="0" err="1" smtClean="0">
                <a:sym typeface="+mn-ea"/>
              </a:rPr>
              <a:t>Déficit</a:t>
            </a:r>
            <a:r>
              <a:rPr lang="en-US" dirty="0" smtClean="0">
                <a:sym typeface="+mn-ea"/>
              </a:rPr>
              <a:t> en </a:t>
            </a:r>
            <a:r>
              <a:rPr lang="en-US" dirty="0" err="1" smtClean="0">
                <a:sym typeface="+mn-ea"/>
              </a:rPr>
              <a:t>semences</a:t>
            </a:r>
            <a:r>
              <a:rPr lang="en-US" dirty="0" smtClean="0">
                <a:sym typeface="+mn-ea"/>
              </a:rPr>
              <a:t> </a:t>
            </a:r>
            <a:r>
              <a:rPr lang="en-US" b="1" dirty="0" smtClean="0">
                <a:sym typeface="+mn-ea"/>
              </a:rPr>
              <a:t>pour la </a:t>
            </a:r>
            <a:r>
              <a:rPr lang="en-US" b="1" dirty="0" err="1" smtClean="0">
                <a:sym typeface="+mn-ea"/>
              </a:rPr>
              <a:t>seule</a:t>
            </a:r>
            <a:r>
              <a:rPr lang="en-US" b="1" dirty="0" smtClean="0">
                <a:sym typeface="+mn-ea"/>
              </a:rPr>
              <a:t> region du Centre </a:t>
            </a:r>
            <a:r>
              <a:rPr lang="en-US" dirty="0" smtClean="0">
                <a:sym typeface="+mn-ea"/>
              </a:rPr>
              <a:t>en 2018 (</a:t>
            </a:r>
            <a:r>
              <a:rPr lang="en-US" dirty="0" err="1" smtClean="0">
                <a:sym typeface="+mn-ea"/>
              </a:rPr>
              <a:t>selon</a:t>
            </a:r>
            <a:r>
              <a:rPr lang="en-US" dirty="0" smtClean="0">
                <a:sym typeface="+mn-ea"/>
              </a:rPr>
              <a:t> </a:t>
            </a:r>
            <a:r>
              <a:rPr lang="en-US" dirty="0" err="1" smtClean="0">
                <a:sym typeface="+mn-ea"/>
              </a:rPr>
              <a:t>l’ACDIC</a:t>
            </a:r>
            <a:r>
              <a:rPr lang="en-US" dirty="0" smtClean="0">
                <a:sym typeface="+mn-ea"/>
              </a:rPr>
              <a:t>): </a:t>
            </a:r>
            <a:r>
              <a:rPr lang="fr-FR" dirty="0" smtClean="0">
                <a:sym typeface="+mn-ea"/>
              </a:rPr>
              <a:t>132 </a:t>
            </a:r>
            <a:r>
              <a:rPr lang="fr-FR" dirty="0">
                <a:sym typeface="+mn-ea"/>
              </a:rPr>
              <a:t>millions de boutures </a:t>
            </a:r>
            <a:r>
              <a:rPr lang="fr-FR" dirty="0" smtClean="0">
                <a:sym typeface="+mn-ea"/>
              </a:rPr>
              <a:t>de manioc,1 </a:t>
            </a:r>
            <a:r>
              <a:rPr lang="fr-FR" dirty="0">
                <a:sym typeface="+mn-ea"/>
              </a:rPr>
              <a:t>400 tonnes de semences de maïs, </a:t>
            </a:r>
            <a:r>
              <a:rPr lang="fr-FR" dirty="0" smtClean="0">
                <a:sym typeface="+mn-ea"/>
              </a:rPr>
              <a:t>1 </a:t>
            </a:r>
            <a:r>
              <a:rPr lang="fr-FR" dirty="0">
                <a:sym typeface="+mn-ea"/>
              </a:rPr>
              <a:t>357 tonnes de semences </a:t>
            </a:r>
            <a:r>
              <a:rPr lang="fr-FR" dirty="0" smtClean="0">
                <a:sym typeface="+mn-ea"/>
              </a:rPr>
              <a:t>d’arachide, 26 millions de </a:t>
            </a:r>
            <a:r>
              <a:rPr lang="fr-FR" dirty="0">
                <a:sym typeface="+mn-ea"/>
              </a:rPr>
              <a:t>plants de </a:t>
            </a:r>
            <a:r>
              <a:rPr lang="fr-FR" dirty="0" smtClean="0">
                <a:sym typeface="+mn-ea"/>
              </a:rPr>
              <a:t>bananier-plantain, etc.</a:t>
            </a:r>
            <a:endParaRPr lang="fr-FR" dirty="0" smtClean="0"/>
          </a:p>
          <a:p>
            <a:r>
              <a:rPr lang="fr-FR" dirty="0" smtClean="0">
                <a:sym typeface="+mn-ea"/>
              </a:rPr>
              <a:t>Bilan </a:t>
            </a:r>
            <a:r>
              <a:rPr lang="fr-FR" dirty="0">
                <a:sym typeface="+mn-ea"/>
              </a:rPr>
              <a:t>de la distribution </a:t>
            </a:r>
            <a:r>
              <a:rPr lang="fr-FR" dirty="0" smtClean="0">
                <a:sym typeface="+mn-ea"/>
              </a:rPr>
              <a:t>céréalière (2017) : 4 031 </a:t>
            </a:r>
            <a:r>
              <a:rPr lang="fr-FR" dirty="0">
                <a:sym typeface="+mn-ea"/>
              </a:rPr>
              <a:t>tonnes pour un besoin évalué à </a:t>
            </a:r>
            <a:r>
              <a:rPr lang="fr-FR" dirty="0" smtClean="0">
                <a:sym typeface="+mn-ea"/>
              </a:rPr>
              <a:t>911 059 tonnes.</a:t>
            </a:r>
            <a:endParaRPr lang="fr-FR" altLang="en-US"/>
          </a:p>
          <a:p>
            <a:endParaRPr lang="fr-FR"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sym typeface="+mn-ea"/>
              </a:rPr>
              <a:t>Problème de cloisonnement</a:t>
            </a:r>
            <a:endParaRPr lang="fr-FR" altLang="en-US">
              <a:solidFill>
                <a:srgbClr val="0070C0"/>
              </a:solidFill>
              <a:sym typeface="+mn-ea"/>
            </a:endParaRPr>
          </a:p>
        </p:txBody>
      </p:sp>
      <p:sp>
        <p:nvSpPr>
          <p:cNvPr id="3" name="Espace réservé du contenu 2"/>
          <p:cNvSpPr>
            <a:spLocks noGrp="1"/>
          </p:cNvSpPr>
          <p:nvPr>
            <p:ph idx="1"/>
          </p:nvPr>
        </p:nvSpPr>
        <p:spPr>
          <a:xfrm>
            <a:off x="1734820" y="1825625"/>
            <a:ext cx="9428480" cy="4192905"/>
          </a:xfrm>
        </p:spPr>
        <p:txBody>
          <a:bodyPr>
            <a:normAutofit lnSpcReduction="20000"/>
          </a:bodyPr>
          <a:p>
            <a:r>
              <a:rPr lang="fr-FR" altLang="en-US"/>
              <a:t>13 ministères s’occupent des programmes agricoles au Cameroun mais, de façon cloisonnée et le pays fonctionne avec le modèle de budget-programme.</a:t>
            </a:r>
            <a:endParaRPr lang="fr-FR" altLang="en-US"/>
          </a:p>
          <a:p>
            <a:r>
              <a:rPr lang="fr-FR" altLang="en-US"/>
              <a:t>Par exemple: Le ministère en charge de la recherche (MINRESI) qui assure la tutelle de l’IRAD gère son programme et son financement. Les ministères en charge de l’agriculture (MINADER) ou de l’élevage (MINEPIA) qui ont besoin des résultats des recherches ont leurs programmes et leurs financements que le MINRESI ne gère pas. Par conséquent, l’IRAD doit attendre l’autorisation du MINRESI pour mettre à la disposition du MINADER par exemple le matériel végétal demandé.</a:t>
            </a:r>
            <a:endParaRPr lang="fr-FR"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sym typeface="+mn-ea"/>
              </a:rPr>
              <a:t>Orientation intérêts des bailleurs de fonds</a:t>
            </a:r>
            <a:endParaRPr lang="fr-FR" altLang="en-US">
              <a:solidFill>
                <a:srgbClr val="0070C0"/>
              </a:solidFill>
              <a:sym typeface="+mn-ea"/>
            </a:endParaRPr>
          </a:p>
        </p:txBody>
      </p:sp>
      <p:sp>
        <p:nvSpPr>
          <p:cNvPr id="3" name="Espace réservé du contenu 2"/>
          <p:cNvSpPr>
            <a:spLocks noGrp="1"/>
          </p:cNvSpPr>
          <p:nvPr>
            <p:ph idx="1"/>
          </p:nvPr>
        </p:nvSpPr>
        <p:spPr>
          <a:xfrm>
            <a:off x="1671320" y="1825625"/>
            <a:ext cx="9491980" cy="4351655"/>
          </a:xfrm>
        </p:spPr>
        <p:txBody>
          <a:bodyPr/>
          <a:p>
            <a:r>
              <a:rPr lang="fr-FR" altLang="en-US"/>
              <a:t>Incapable de financer ses programmes de recherche de façon autonome, l’Etat s’en remet aux intérêts des bailleurs de fonds:</a:t>
            </a:r>
            <a:endParaRPr lang="fr-FR" altLang="en-US"/>
          </a:p>
          <a:p>
            <a:r>
              <a:rPr lang="fr-FR" altLang="en-US"/>
              <a:t>- Ce sont les bailleurs de fonds qui dictent les zones de recherche, les calendriers, les spéculations, les modalités de financement, etc.</a:t>
            </a:r>
            <a:endParaRPr lang="fr-FR" altLang="en-US"/>
          </a:p>
          <a:p>
            <a:r>
              <a:rPr lang="fr-FR" altLang="en-US"/>
              <a:t>- Par conséquent, le matériel végétal distribué arrive souvent en retard, après la période des sémailles, et les procédures pour bénéficier des programmes existant sont lourdes pour le paysan lamda.</a:t>
            </a:r>
            <a:endParaRPr lang="fr-FR"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sym typeface="+mn-ea"/>
              </a:rPr>
              <a:t>Absence d’interface recherche et politique</a:t>
            </a:r>
            <a:endParaRPr lang="fr-FR" altLang="en-US">
              <a:solidFill>
                <a:srgbClr val="0070C0"/>
              </a:solidFill>
              <a:sym typeface="+mn-ea"/>
            </a:endParaRPr>
          </a:p>
        </p:txBody>
      </p:sp>
      <p:sp>
        <p:nvSpPr>
          <p:cNvPr id="3" name="Espace réservé du contenu 2"/>
          <p:cNvSpPr>
            <a:spLocks noGrp="1"/>
          </p:cNvSpPr>
          <p:nvPr>
            <p:ph idx="1"/>
          </p:nvPr>
        </p:nvSpPr>
        <p:spPr>
          <a:xfrm>
            <a:off x="1746885" y="1825625"/>
            <a:ext cx="9416415" cy="4351655"/>
          </a:xfrm>
        </p:spPr>
        <p:txBody>
          <a:bodyPr/>
          <a:p>
            <a:r>
              <a:rPr lang="fr-FR" altLang="en-US"/>
              <a:t>Inexistence des instances de concertation entre les différents acteurs.</a:t>
            </a:r>
            <a:endParaRPr lang="fr-FR" altLang="en-US"/>
          </a:p>
          <a:p>
            <a:r>
              <a:rPr lang="fr-FR" altLang="en-US"/>
              <a:t>Par exemple, le premier et le dernier conseil de l’enseignement supérieur et de la recherche scientifique date de 1982, soit environ 40 ans.</a:t>
            </a:r>
            <a:endParaRPr lang="fr-FR" altLang="en-US"/>
          </a:p>
          <a:p>
            <a:r>
              <a:rPr lang="fr-FR" altLang="en-US"/>
              <a:t>Par conséquent, l’orientation de la recherche d’une part, et l’orientation de l’enseignement supérieur d’autre part, ne correspond pas toujours aux besoins du pays.</a:t>
            </a:r>
            <a:endParaRPr lang="fr-FR" altLang="en-US"/>
          </a:p>
          <a:p>
            <a:r>
              <a:rPr lang="fr-FR" altLang="en-US"/>
              <a:t>Les entreprises par exemple se plaignent du décalage entre leurs besoins et les produits mis sur le marché.</a:t>
            </a:r>
            <a:endParaRPr lang="fr-FR"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sym typeface="+mn-ea"/>
              </a:rPr>
              <a:t>Domination de certains lobbies</a:t>
            </a:r>
            <a:endParaRPr lang="fr-FR" altLang="en-US">
              <a:solidFill>
                <a:srgbClr val="0070C0"/>
              </a:solidFill>
              <a:sym typeface="+mn-ea"/>
            </a:endParaRPr>
          </a:p>
        </p:txBody>
      </p:sp>
      <p:sp>
        <p:nvSpPr>
          <p:cNvPr id="3" name="Espace réservé du contenu 2"/>
          <p:cNvSpPr>
            <a:spLocks noGrp="1"/>
          </p:cNvSpPr>
          <p:nvPr>
            <p:ph idx="1"/>
          </p:nvPr>
        </p:nvSpPr>
        <p:spPr>
          <a:xfrm>
            <a:off x="1713865" y="1825625"/>
            <a:ext cx="9449435" cy="4351655"/>
          </a:xfrm>
        </p:spPr>
        <p:txBody>
          <a:bodyPr>
            <a:normAutofit lnSpcReduction="10000"/>
          </a:bodyPr>
          <a:p>
            <a:r>
              <a:rPr lang="fr-FR" altLang="en-US"/>
              <a:t>Si l’on prend le cas du lobby très riche des importateurs, il n’a aucun intérêt à ce que la production nationale soit massive.</a:t>
            </a:r>
            <a:endParaRPr lang="fr-FR" altLang="en-US"/>
          </a:p>
          <a:p>
            <a:r>
              <a:rPr lang="fr-FR" altLang="en-US"/>
              <a:t>- Ainsi, un seul individu contrôle le marché du poisson (200 milliards de FCFA), 3 individus contrôlent 70% du marché du riz (240 milliards), 11 individus (GIMC) contrôlent le marché du blé (174 millards), etc. </a:t>
            </a:r>
            <a:endParaRPr lang="fr-FR" altLang="en-US"/>
          </a:p>
          <a:p>
            <a:r>
              <a:rPr lang="fr-FR" altLang="en-US"/>
              <a:t>Si l’on prend le cas du lobby très puissant des forestiers, on verra qu’ils n’ont aucun intérêt que se fasse la réforme foncière dont le code caduc date de 1974 (48 ans). Par conséquent, exclusion des paysans du système financier, de la sécurité sociale et de l’assurance agricole.</a:t>
            </a:r>
            <a:endParaRPr lang="fr-FR"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Intérêts inavoués</a:t>
            </a:r>
            <a:endParaRPr lang="fr-FR" altLang="en-US">
              <a:solidFill>
                <a:srgbClr val="0070C0"/>
              </a:solidFill>
            </a:endParaRPr>
          </a:p>
        </p:txBody>
      </p:sp>
      <p:sp>
        <p:nvSpPr>
          <p:cNvPr id="3" name="Espace réservé du contenu 2"/>
          <p:cNvSpPr>
            <a:spLocks noGrp="1"/>
          </p:cNvSpPr>
          <p:nvPr>
            <p:ph idx="1"/>
          </p:nvPr>
        </p:nvSpPr>
        <p:spPr>
          <a:xfrm>
            <a:off x="1724660" y="1825625"/>
            <a:ext cx="9438640" cy="4351655"/>
          </a:xfrm>
        </p:spPr>
        <p:txBody>
          <a:bodyPr/>
          <a:p>
            <a:r>
              <a:rPr lang="fr-FR" altLang="en-US"/>
              <a:t>Orientations politiques inavouées</a:t>
            </a:r>
            <a:endParaRPr lang="fr-FR" altLang="en-US"/>
          </a:p>
          <a:p>
            <a:r>
              <a:rPr lang="fr-FR" altLang="en-US"/>
              <a:t>- Orientation vers les recherches fondamentales</a:t>
            </a:r>
            <a:endParaRPr lang="fr-FR" altLang="en-US"/>
          </a:p>
          <a:p>
            <a:r>
              <a:rPr lang="fr-FR" altLang="en-US"/>
              <a:t>Par exemple, fermeture de l’institut des sciences humaines depuis les années 1970.</a:t>
            </a:r>
            <a:endParaRPr lang="fr-FR" altLang="en-US"/>
          </a:p>
          <a:p>
            <a:r>
              <a:rPr lang="fr-FR" altLang="en-US"/>
              <a:t>Rejet des recherches appliquées mettant en déroute les intérêts politiques.</a:t>
            </a:r>
            <a:endParaRPr lang="fr-FR"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Sommaire</a:t>
            </a:r>
            <a:endParaRPr lang="fr-FR" altLang="en-US">
              <a:solidFill>
                <a:srgbClr val="0070C0"/>
              </a:solidFill>
            </a:endParaRPr>
          </a:p>
        </p:txBody>
      </p:sp>
      <p:sp>
        <p:nvSpPr>
          <p:cNvPr id="3" name="Espace réservé du contenu 2"/>
          <p:cNvSpPr>
            <a:spLocks noGrp="1"/>
          </p:cNvSpPr>
          <p:nvPr>
            <p:ph idx="1"/>
          </p:nvPr>
        </p:nvSpPr>
        <p:spPr>
          <a:xfrm>
            <a:off x="1724660" y="1825625"/>
            <a:ext cx="9438640" cy="4351655"/>
          </a:xfrm>
        </p:spPr>
        <p:txBody>
          <a:bodyPr/>
          <a:p>
            <a:r>
              <a:rPr lang="fr-FR" altLang="en-US" b="1"/>
              <a:t>1. Elements du contexte</a:t>
            </a:r>
            <a:endParaRPr lang="fr-FR" altLang="en-US" b="1"/>
          </a:p>
          <a:p>
            <a:r>
              <a:rPr lang="fr-FR" altLang="en-US" b="1"/>
              <a:t>2. Difficulté à implémenter les résultats de recherche</a:t>
            </a:r>
            <a:endParaRPr lang="fr-FR" altLang="en-US" b="1"/>
          </a:p>
          <a:p>
            <a:r>
              <a:rPr lang="fr-FR" altLang="en-US" b="1"/>
              <a:t>2.1. Problème de vulgarisation</a:t>
            </a:r>
            <a:endParaRPr lang="fr-FR" altLang="en-US" b="1"/>
          </a:p>
          <a:p>
            <a:r>
              <a:rPr lang="fr-FR" altLang="en-US" b="1"/>
              <a:t>2.2. Problème de cloisonnement</a:t>
            </a:r>
            <a:endParaRPr lang="fr-FR" altLang="en-US" b="1"/>
          </a:p>
          <a:p>
            <a:r>
              <a:rPr lang="fr-FR" altLang="en-US" b="1"/>
              <a:t>2.3. Orientation intérêts des bailleurs de fonds</a:t>
            </a:r>
            <a:endParaRPr lang="fr-FR" altLang="en-US" b="1"/>
          </a:p>
          <a:p>
            <a:r>
              <a:rPr lang="fr-FR" altLang="en-US" b="1"/>
              <a:t>2.4. Absence d’interface recherche et politique</a:t>
            </a:r>
            <a:endParaRPr lang="fr-FR" altLang="en-US" b="1"/>
          </a:p>
          <a:p>
            <a:r>
              <a:rPr lang="fr-FR" altLang="en-US" b="1"/>
              <a:t>2.5. Domination </a:t>
            </a:r>
            <a:r>
              <a:rPr lang="fr-FR" altLang="en-US" b="1">
                <a:sym typeface="+mn-ea"/>
              </a:rPr>
              <a:t>de certains lobbies</a:t>
            </a:r>
            <a:endParaRPr lang="fr-FR" altLang="en-US" b="1"/>
          </a:p>
          <a:p>
            <a:r>
              <a:rPr lang="fr-FR" altLang="en-US" b="1">
                <a:solidFill>
                  <a:srgbClr val="FF0000"/>
                </a:solidFill>
              </a:rPr>
              <a:t>3. Pistes de solution</a:t>
            </a:r>
            <a:endParaRPr lang="fr-FR" altLang="en-US" b="1">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Pistes de solution</a:t>
            </a:r>
            <a:endParaRPr lang="fr-FR" altLang="en-US">
              <a:solidFill>
                <a:srgbClr val="0070C0"/>
              </a:solidFill>
            </a:endParaRPr>
          </a:p>
        </p:txBody>
      </p:sp>
      <p:sp>
        <p:nvSpPr>
          <p:cNvPr id="3" name="Espace réservé du contenu 2"/>
          <p:cNvSpPr>
            <a:spLocks noGrp="1"/>
          </p:cNvSpPr>
          <p:nvPr>
            <p:ph idx="1"/>
          </p:nvPr>
        </p:nvSpPr>
        <p:spPr>
          <a:xfrm>
            <a:off x="1713865" y="1825625"/>
            <a:ext cx="9449435" cy="4351655"/>
          </a:xfrm>
        </p:spPr>
        <p:txBody>
          <a:bodyPr>
            <a:normAutofit lnSpcReduction="20000"/>
          </a:bodyPr>
          <a:p>
            <a:r>
              <a:rPr lang="fr-FR" altLang="en-US"/>
              <a:t>- Renforcer la vulgarisation des recherches et des innovations dans le pays. Un nouveau programme de vulgarisation est nécessaire.</a:t>
            </a:r>
            <a:endParaRPr lang="fr-FR" altLang="en-US"/>
          </a:p>
          <a:p>
            <a:r>
              <a:rPr lang="fr-FR" altLang="en-US"/>
              <a:t>- Institutionaliser le conseil agricole: La création d’une agence de conseil agricole est nécessaire.</a:t>
            </a:r>
            <a:endParaRPr lang="fr-FR" altLang="en-US"/>
          </a:p>
          <a:p>
            <a:r>
              <a:rPr lang="fr-FR" altLang="en-US"/>
              <a:t>- Institutionnalisation de la promotion du Made in Cameroon: La création d’une agence de promotion est nécessaire.</a:t>
            </a:r>
            <a:endParaRPr lang="fr-FR" altLang="en-US"/>
          </a:p>
          <a:p>
            <a:r>
              <a:rPr lang="fr-FR" altLang="en-US"/>
              <a:t>- Création d’une interface permanente entre la recherche, le politique et le secteur privé. Jusqu’ici, la recherche était exclue des concertations entre le public et le privé.</a:t>
            </a:r>
            <a:endParaRPr lang="fr-FR" altLang="en-US"/>
          </a:p>
          <a:p>
            <a:r>
              <a:rPr lang="fr-FR" altLang="en-US"/>
              <a:t>- Décloisonner la recherche entre les universités, les instituts de recherche et les programmes nationaux.</a:t>
            </a:r>
            <a:endParaRPr lang="fr-FR"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a:xfrm>
            <a:off x="3245485" y="1983105"/>
            <a:ext cx="8047355" cy="2220595"/>
          </a:xfrm>
        </p:spPr>
        <p:txBody>
          <a:bodyPr>
            <a:normAutofit/>
          </a:bodyPr>
          <a:p>
            <a:pPr algn="ctr"/>
            <a:r>
              <a:rPr lang="fr-FR" altLang="en-US"/>
              <a:t>Je vous remercie pour votre aimable attention</a:t>
            </a:r>
            <a:endParaRPr lang="fr-F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a:xfrm>
            <a:off x="605155" y="258445"/>
            <a:ext cx="10558145" cy="1325880"/>
          </a:xfrm>
        </p:spPr>
        <p:txBody>
          <a:bodyPr/>
          <a:p>
            <a:pPr algn="ctr"/>
            <a:r>
              <a:rPr lang="fr-FR" altLang="en-US">
                <a:solidFill>
                  <a:srgbClr val="0070C0"/>
                </a:solidFill>
              </a:rPr>
              <a:t>Hypothèse d’analyse/Motivation</a:t>
            </a:r>
            <a:endParaRPr lang="fr-FR" altLang="en-US">
              <a:solidFill>
                <a:srgbClr val="0070C0"/>
              </a:solidFill>
            </a:endParaRPr>
          </a:p>
        </p:txBody>
      </p:sp>
      <p:sp>
        <p:nvSpPr>
          <p:cNvPr id="3" name="Espace réservé du contenu 2"/>
          <p:cNvSpPr>
            <a:spLocks noGrp="1"/>
          </p:cNvSpPr>
          <p:nvPr>
            <p:ph idx="1"/>
          </p:nvPr>
        </p:nvSpPr>
        <p:spPr>
          <a:xfrm>
            <a:off x="1998345" y="1825625"/>
            <a:ext cx="9164955" cy="4351655"/>
          </a:xfrm>
        </p:spPr>
        <p:txBody>
          <a:bodyPr/>
          <a:p>
            <a:r>
              <a:rPr lang="fr-FR" altLang="en-US"/>
              <a:t>- Les résultats des recherches scientifiques ne sont pas suffisamment pris en compte dans la formulation des politiques publiques au Cameroun.</a:t>
            </a:r>
            <a:endParaRPr lang="fr-FR" altLang="en-US"/>
          </a:p>
          <a:p>
            <a:r>
              <a:rPr lang="fr-FR" altLang="en-US"/>
              <a:t>- Si l’ensemble des savoirs disponibles étaient mis en oeuvre, alors le pays se porterait mieux.</a:t>
            </a:r>
            <a:endParaRPr lang="fr-F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 Questions d’analyse</a:t>
            </a:r>
            <a:endParaRPr lang="fr-FR" altLang="en-US">
              <a:solidFill>
                <a:srgbClr val="0070C0"/>
              </a:solidFill>
            </a:endParaRPr>
          </a:p>
        </p:txBody>
      </p:sp>
      <p:sp>
        <p:nvSpPr>
          <p:cNvPr id="3" name="Espace réservé du contenu 2"/>
          <p:cNvSpPr>
            <a:spLocks noGrp="1"/>
          </p:cNvSpPr>
          <p:nvPr>
            <p:ph idx="1"/>
          </p:nvPr>
        </p:nvSpPr>
        <p:spPr>
          <a:xfrm>
            <a:off x="2002790" y="1825625"/>
            <a:ext cx="9160510" cy="4351655"/>
          </a:xfrm>
        </p:spPr>
        <p:txBody>
          <a:bodyPr/>
          <a:p>
            <a:r>
              <a:rPr lang="fr-FR" altLang="en-US" b="1"/>
              <a:t>- Quelles sont les difficultés à mettre en oeuvre les résultats de recherche de nos jours.</a:t>
            </a:r>
            <a:endParaRPr lang="fr-FR" altLang="en-US" b="1"/>
          </a:p>
          <a:p>
            <a:r>
              <a:rPr lang="fr-FR" altLang="en-US" b="1"/>
              <a:t>- Que faut-il faire?</a:t>
            </a:r>
            <a:endParaRPr lang="fr-FR" altLang="en-US"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Sommaire</a:t>
            </a:r>
            <a:endParaRPr lang="fr-FR" altLang="en-US">
              <a:solidFill>
                <a:srgbClr val="0070C0"/>
              </a:solidFill>
            </a:endParaRPr>
          </a:p>
        </p:txBody>
      </p:sp>
      <p:sp>
        <p:nvSpPr>
          <p:cNvPr id="3" name="Espace réservé du contenu 2"/>
          <p:cNvSpPr>
            <a:spLocks noGrp="1"/>
          </p:cNvSpPr>
          <p:nvPr>
            <p:ph idx="1"/>
          </p:nvPr>
        </p:nvSpPr>
        <p:spPr>
          <a:xfrm>
            <a:off x="1724660" y="1825625"/>
            <a:ext cx="9438640" cy="4351655"/>
          </a:xfrm>
        </p:spPr>
        <p:txBody>
          <a:bodyPr/>
          <a:p>
            <a:r>
              <a:rPr lang="fr-FR" altLang="en-US" b="1"/>
              <a:t>1. Elements du contexte</a:t>
            </a:r>
            <a:endParaRPr lang="fr-FR" altLang="en-US" b="1"/>
          </a:p>
          <a:p>
            <a:r>
              <a:rPr lang="fr-FR" altLang="en-US" b="1"/>
              <a:t>2. Difficulté à implémenter les résultats de recherche</a:t>
            </a:r>
            <a:endParaRPr lang="fr-FR" altLang="en-US" b="1"/>
          </a:p>
          <a:p>
            <a:r>
              <a:rPr lang="fr-FR" altLang="en-US" b="1"/>
              <a:t>2.1. Problème de vulgarisation</a:t>
            </a:r>
            <a:endParaRPr lang="fr-FR" altLang="en-US" b="1"/>
          </a:p>
          <a:p>
            <a:r>
              <a:rPr lang="fr-FR" altLang="en-US" b="1"/>
              <a:t>2.2. Problème de cloisonnement</a:t>
            </a:r>
            <a:endParaRPr lang="fr-FR" altLang="en-US" b="1"/>
          </a:p>
          <a:p>
            <a:r>
              <a:rPr lang="fr-FR" altLang="en-US" b="1"/>
              <a:t>2.3. Orientation intérêts des bailleurs de fonds</a:t>
            </a:r>
            <a:endParaRPr lang="fr-FR" altLang="en-US" b="1"/>
          </a:p>
          <a:p>
            <a:r>
              <a:rPr lang="fr-FR" altLang="en-US" b="1"/>
              <a:t>2.4. Absence d’interface recherche et politique</a:t>
            </a:r>
            <a:endParaRPr lang="fr-FR" altLang="en-US" b="1"/>
          </a:p>
          <a:p>
            <a:r>
              <a:rPr lang="fr-FR" altLang="en-US" b="1"/>
              <a:t>2.5. Domination de certains lobbies</a:t>
            </a:r>
            <a:endParaRPr lang="fr-FR" altLang="en-US" b="1"/>
          </a:p>
          <a:p>
            <a:r>
              <a:rPr lang="fr-FR" altLang="en-US" b="1"/>
              <a:t>3. Pistes de solution</a:t>
            </a:r>
            <a:endParaRPr lang="fr-FR" altLang="en-US"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Sommaire</a:t>
            </a:r>
            <a:endParaRPr lang="fr-FR" altLang="en-US">
              <a:solidFill>
                <a:srgbClr val="0070C0"/>
              </a:solidFill>
            </a:endParaRPr>
          </a:p>
        </p:txBody>
      </p:sp>
      <p:sp>
        <p:nvSpPr>
          <p:cNvPr id="3" name="Espace réservé du contenu 2"/>
          <p:cNvSpPr>
            <a:spLocks noGrp="1"/>
          </p:cNvSpPr>
          <p:nvPr>
            <p:ph idx="1"/>
          </p:nvPr>
        </p:nvSpPr>
        <p:spPr>
          <a:xfrm>
            <a:off x="1724660" y="1825625"/>
            <a:ext cx="9438640" cy="4351655"/>
          </a:xfrm>
        </p:spPr>
        <p:txBody>
          <a:bodyPr/>
          <a:p>
            <a:r>
              <a:rPr lang="fr-FR" altLang="en-US" b="1">
                <a:solidFill>
                  <a:srgbClr val="FF0000"/>
                </a:solidFill>
              </a:rPr>
              <a:t>1. Elements du contexte</a:t>
            </a:r>
            <a:endParaRPr lang="fr-FR" altLang="en-US" b="1">
              <a:solidFill>
                <a:srgbClr val="FF0000"/>
              </a:solidFill>
            </a:endParaRPr>
          </a:p>
          <a:p>
            <a:r>
              <a:rPr lang="fr-FR" altLang="en-US" b="1"/>
              <a:t>2. Difficulté à implémenter les résultats de recherche</a:t>
            </a:r>
            <a:endParaRPr lang="fr-FR" altLang="en-US" b="1"/>
          </a:p>
          <a:p>
            <a:r>
              <a:rPr lang="fr-FR" altLang="en-US" b="1"/>
              <a:t>2.1. Problème de vulgarisation</a:t>
            </a:r>
            <a:endParaRPr lang="fr-FR" altLang="en-US" b="1"/>
          </a:p>
          <a:p>
            <a:r>
              <a:rPr lang="fr-FR" altLang="en-US" b="1"/>
              <a:t>2.2. Problème de cloisonnement</a:t>
            </a:r>
            <a:endParaRPr lang="fr-FR" altLang="en-US" b="1"/>
          </a:p>
          <a:p>
            <a:r>
              <a:rPr lang="fr-FR" altLang="en-US" b="1"/>
              <a:t>2.3. Orientation intérêts des bailleurs de fonds</a:t>
            </a:r>
            <a:endParaRPr lang="fr-FR" altLang="en-US" b="1"/>
          </a:p>
          <a:p>
            <a:r>
              <a:rPr lang="fr-FR" altLang="en-US" b="1"/>
              <a:t>2.4. Absence d’interface recherche et politique</a:t>
            </a:r>
            <a:endParaRPr lang="fr-FR" altLang="en-US" b="1"/>
          </a:p>
          <a:p>
            <a:r>
              <a:rPr lang="fr-FR" altLang="en-US" b="1"/>
              <a:t>2.5. Domination </a:t>
            </a:r>
            <a:r>
              <a:rPr lang="fr-FR" altLang="en-US" b="1">
                <a:sym typeface="+mn-ea"/>
              </a:rPr>
              <a:t>de certains lobbies</a:t>
            </a:r>
            <a:endParaRPr lang="fr-FR" altLang="en-US" b="1"/>
          </a:p>
          <a:p>
            <a:r>
              <a:rPr lang="fr-FR" altLang="en-US" b="1"/>
              <a:t>3. Pistes de solution</a:t>
            </a:r>
            <a:endParaRPr lang="fr-FR" altLang="en-US"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normAutofit fontScale="90000"/>
          </a:bodyPr>
          <a:p>
            <a:pPr algn="ctr"/>
            <a:r>
              <a:rPr lang="fr-FR" altLang="en-US">
                <a:solidFill>
                  <a:srgbClr val="0070C0"/>
                </a:solidFill>
              </a:rPr>
              <a:t>Cameroun: Un pays qui importe ce qu’il produit</a:t>
            </a:r>
            <a:endParaRPr lang="fr-FR" altLang="en-US">
              <a:solidFill>
                <a:srgbClr val="0070C0"/>
              </a:solidFill>
            </a:endParaRPr>
          </a:p>
        </p:txBody>
      </p:sp>
      <p:sp>
        <p:nvSpPr>
          <p:cNvPr id="3" name="Espace réservé du contenu 2"/>
          <p:cNvSpPr>
            <a:spLocks noGrp="1"/>
          </p:cNvSpPr>
          <p:nvPr>
            <p:ph idx="1"/>
          </p:nvPr>
        </p:nvSpPr>
        <p:spPr>
          <a:xfrm>
            <a:off x="1732280" y="1825625"/>
            <a:ext cx="9431020" cy="4351655"/>
          </a:xfrm>
        </p:spPr>
        <p:txBody>
          <a:bodyPr>
            <a:normAutofit lnSpcReduction="10000"/>
          </a:bodyPr>
          <a:p>
            <a:r>
              <a:rPr lang="fr-FR" altLang="en-US"/>
              <a:t>Le Cameroun dispose de la technologie pour produire ses denrées alimentaires, mais le pays importe ce qu’il mange.</a:t>
            </a:r>
            <a:endParaRPr lang="fr-FR" altLang="en-US"/>
          </a:p>
          <a:p>
            <a:r>
              <a:rPr lang="fr-FR" altLang="en-US"/>
              <a:t>- D</a:t>
            </a:r>
            <a:r>
              <a:rPr lang="fr-FR" altLang="en-US">
                <a:sym typeface="+mn-ea"/>
              </a:rPr>
              <a:t>éficit de la balance commerciale: 744 milliards de FCFA au 1er semestre 2021 selon </a:t>
            </a:r>
            <a:r>
              <a:rPr lang="fr-FR" altLang="en-US"/>
              <a:t>l’Institut national de la statistique (INS), </a:t>
            </a:r>
            <a:endParaRPr lang="fr-FR" altLang="en-US"/>
          </a:p>
          <a:p>
            <a:r>
              <a:rPr lang="fr-FR" altLang="en-US"/>
              <a:t>- Facture des importations en 2020: 20% des céréales dont le riz(5%) et le 5% (blé).</a:t>
            </a:r>
            <a:endParaRPr lang="fr-FR" altLang="en-US"/>
          </a:p>
          <a:p>
            <a:r>
              <a:rPr lang="fr-FR" altLang="en-US"/>
              <a:t>- Résultats des recherches (IRAD) : Existence du matériel végétal et animal. </a:t>
            </a:r>
            <a:endParaRPr lang="fr-FR" altLang="en-US"/>
          </a:p>
          <a:p>
            <a:r>
              <a:rPr lang="fr-FR" altLang="en-US"/>
              <a:t>Par exemple, 200 champs d’essai du blé à travers le pays, et pourtant 100% d’importation du blé pour faire le pain.</a:t>
            </a:r>
            <a:endParaRPr lang="fr-F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normAutofit/>
          </a:bodyPr>
          <a:p>
            <a:pPr algn="ctr"/>
            <a:r>
              <a:rPr lang="fr-FR" altLang="en-US">
                <a:solidFill>
                  <a:srgbClr val="0070C0"/>
                </a:solidFill>
              </a:rPr>
              <a:t>Cameroun: produire ce qu’on ne mange pas</a:t>
            </a:r>
            <a:endParaRPr lang="fr-FR" altLang="en-US">
              <a:solidFill>
                <a:srgbClr val="0070C0"/>
              </a:solidFill>
            </a:endParaRPr>
          </a:p>
        </p:txBody>
      </p:sp>
      <p:sp>
        <p:nvSpPr>
          <p:cNvPr id="3" name="Espace réservé du contenu 2"/>
          <p:cNvSpPr>
            <a:spLocks noGrp="1"/>
          </p:cNvSpPr>
          <p:nvPr>
            <p:ph idx="1"/>
          </p:nvPr>
        </p:nvSpPr>
        <p:spPr>
          <a:xfrm>
            <a:off x="1757680" y="1825625"/>
            <a:ext cx="9405620" cy="4351655"/>
          </a:xfrm>
        </p:spPr>
        <p:txBody>
          <a:bodyPr>
            <a:normAutofit lnSpcReduction="10000"/>
          </a:bodyPr>
          <a:p>
            <a:r>
              <a:rPr lang="fr-FR" altLang="en-US"/>
              <a:t>Décalage entre l’offre et la demande locale</a:t>
            </a:r>
            <a:endParaRPr lang="fr-FR" altLang="en-US"/>
          </a:p>
          <a:p>
            <a:r>
              <a:rPr lang="fr-FR" altLang="en-US"/>
              <a:t>- Riz: Production nationale en 2020 de 240 000 tonnes environ dont 160 000 tonnes stockées dans le bassin de Yagoua et le reste exporté au Nigéria par absence de marché national, pendant que le pays importe pour sa consommation 894 000 tonnes selon l’INS et 1,2 millions de tonnes selon le Port autonome de Douala.</a:t>
            </a:r>
            <a:endParaRPr lang="fr-FR" altLang="en-US"/>
          </a:p>
          <a:p>
            <a:r>
              <a:rPr lang="fr-FR" altLang="en-US"/>
              <a:t>Poisson: Production selon le MINEPIA (à la commission des finances 2021) de 11000 tonnes de tilapia et de siliure (moins prisées contre l’importation de 350 000 tonnes de maquereaux, bars, etc., demandé sur le marché local.</a:t>
            </a:r>
            <a:endParaRPr lang="fr-F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Cameroun: Travailler plus et récolter moins</a:t>
            </a:r>
            <a:endParaRPr lang="fr-FR" altLang="en-US">
              <a:solidFill>
                <a:srgbClr val="0070C0"/>
              </a:solidFill>
            </a:endParaRPr>
          </a:p>
        </p:txBody>
      </p:sp>
      <p:sp>
        <p:nvSpPr>
          <p:cNvPr id="3" name="Espace réservé du contenu 2"/>
          <p:cNvSpPr>
            <a:spLocks noGrp="1"/>
          </p:cNvSpPr>
          <p:nvPr>
            <p:ph idx="1"/>
          </p:nvPr>
        </p:nvSpPr>
        <p:spPr>
          <a:xfrm>
            <a:off x="1692275" y="1825625"/>
            <a:ext cx="9471025" cy="4351655"/>
          </a:xfrm>
        </p:spPr>
        <p:txBody>
          <a:bodyPr>
            <a:normAutofit lnSpcReduction="20000"/>
          </a:bodyPr>
          <a:p>
            <a:r>
              <a:rPr lang="fr-FR" altLang="en-US"/>
              <a:t>Les technologies existent et ne demandent qu’à être utilisées:</a:t>
            </a:r>
            <a:endParaRPr lang="fr-FR" altLang="en-US"/>
          </a:p>
          <a:p>
            <a:r>
              <a:rPr lang="fr-FR" altLang="en-US"/>
              <a:t>- Taux de mécanisation: 2% selon le Centre National d'Etude et d'Expérimentation du Machinisme Agricole (CENEEMA).</a:t>
            </a:r>
            <a:endParaRPr lang="fr-FR" altLang="en-US"/>
          </a:p>
          <a:p>
            <a:r>
              <a:rPr lang="fr-FR" altLang="en-US"/>
              <a:t>- Taux d’utilisation des semences améliorées: 3%. Par exemple, les pays continuent de cultiver les variétés traditionnelles du manioc qui font 4 à 5 tonnes à l’hectare alors que la recherche a développé des variétés améliorées qui font 35 à 40 tonnes à l’hectare (8 fois plus).</a:t>
            </a:r>
            <a:endParaRPr lang="fr-FR" altLang="en-US"/>
          </a:p>
          <a:p>
            <a:r>
              <a:rPr lang="fr-FR" altLang="en-US"/>
              <a:t>- Budget 2022 de la promotion du Made in Cameroun: Moins de 0,6% du budget national, soit 391 millions de FCFA (Mincommerce).</a:t>
            </a:r>
            <a:endParaRPr lang="fr-FR" altLang="en-US"/>
          </a:p>
          <a:p>
            <a:r>
              <a:rPr lang="fr-FR" altLang="en-US"/>
              <a:t>- Taux de perte post-récolte: 42% (selon le MINADER)</a:t>
            </a:r>
            <a:endParaRPr lang="fr-FR"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pPr algn="ctr"/>
            <a:r>
              <a:rPr lang="fr-FR" altLang="en-US">
                <a:solidFill>
                  <a:srgbClr val="0070C0"/>
                </a:solidFill>
              </a:rPr>
              <a:t>Sommaire</a:t>
            </a:r>
            <a:endParaRPr lang="fr-FR" altLang="en-US">
              <a:solidFill>
                <a:srgbClr val="0070C0"/>
              </a:solidFill>
            </a:endParaRPr>
          </a:p>
        </p:txBody>
      </p:sp>
      <p:sp>
        <p:nvSpPr>
          <p:cNvPr id="3" name="Espace réservé du contenu 2"/>
          <p:cNvSpPr>
            <a:spLocks noGrp="1"/>
          </p:cNvSpPr>
          <p:nvPr>
            <p:ph idx="1"/>
          </p:nvPr>
        </p:nvSpPr>
        <p:spPr>
          <a:xfrm>
            <a:off x="1724660" y="1825625"/>
            <a:ext cx="9438640" cy="4351655"/>
          </a:xfrm>
        </p:spPr>
        <p:txBody>
          <a:bodyPr/>
          <a:p>
            <a:r>
              <a:rPr lang="fr-FR" altLang="en-US" b="1"/>
              <a:t>1. Elements du contexte</a:t>
            </a:r>
            <a:endParaRPr lang="fr-FR" altLang="en-US" b="1"/>
          </a:p>
          <a:p>
            <a:r>
              <a:rPr lang="fr-FR" altLang="en-US" b="1">
                <a:solidFill>
                  <a:srgbClr val="FF0000"/>
                </a:solidFill>
              </a:rPr>
              <a:t>2. Difficulté à implémenter les résultats de recherche</a:t>
            </a:r>
            <a:endParaRPr lang="fr-FR" altLang="en-US" b="1">
              <a:solidFill>
                <a:srgbClr val="FF0000"/>
              </a:solidFill>
            </a:endParaRPr>
          </a:p>
          <a:p>
            <a:r>
              <a:rPr lang="fr-FR" altLang="en-US" b="1"/>
              <a:t>2.1. Problème de vulgarisation</a:t>
            </a:r>
            <a:endParaRPr lang="fr-FR" altLang="en-US" b="1"/>
          </a:p>
          <a:p>
            <a:r>
              <a:rPr lang="fr-FR" altLang="en-US" b="1"/>
              <a:t>2.2. Problème de cloisonnement</a:t>
            </a:r>
            <a:endParaRPr lang="fr-FR" altLang="en-US" b="1"/>
          </a:p>
          <a:p>
            <a:r>
              <a:rPr lang="fr-FR" altLang="en-US" b="1"/>
              <a:t>2.3. Orientation intérêts des bailleurs de fonds</a:t>
            </a:r>
            <a:endParaRPr lang="fr-FR" altLang="en-US" b="1"/>
          </a:p>
          <a:p>
            <a:r>
              <a:rPr lang="fr-FR" altLang="en-US" b="1"/>
              <a:t>2.4. Absence d’interface recherche et politique</a:t>
            </a:r>
            <a:endParaRPr lang="fr-FR" altLang="en-US" b="1"/>
          </a:p>
          <a:p>
            <a:r>
              <a:rPr lang="fr-FR" altLang="en-US" b="1"/>
              <a:t>2.5. Domination de certains lobbies</a:t>
            </a:r>
            <a:endParaRPr lang="fr-FR" altLang="en-US" b="1"/>
          </a:p>
          <a:p>
            <a:r>
              <a:rPr lang="fr-FR" altLang="en-US" b="1"/>
              <a:t>3. Pistes de solution</a:t>
            </a:r>
            <a:endParaRPr lang="fr-FR" altLang="en-US"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Calibri"/>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7797</Words>
  <Application>WPS Presentation</Application>
  <PresentationFormat>宽屏</PresentationFormat>
  <Paragraphs>132</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Calibri Light</vt:lpstr>
      <vt:lpstr>Arial Unicode MS</vt:lpstr>
      <vt:lpstr>Microsoft YaHei</vt:lpstr>
      <vt:lpstr>Calibri</vt:lpstr>
      <vt:lpstr>Agency FB</vt:lpstr>
      <vt:lpstr>Arial Black</vt:lpstr>
      <vt:lpstr>Office Theme</vt:lpstr>
      <vt:lpstr>PowerPoint 演示文稿</vt:lpstr>
      <vt:lpstr>PowerPoint 演示文稿</vt:lpstr>
      <vt:lpstr>PowerPoint 演示文稿</vt:lpstr>
      <vt:lpstr>PowerPoint 演示文稿</vt:lpstr>
      <vt:lpstr>Sommaire</vt:lpstr>
      <vt:lpstr>PowerPoint 演示文稿</vt:lpstr>
      <vt:lpstr>PowerPoint 演示文稿</vt:lpstr>
      <vt:lpstr>PowerPoint 演示文稿</vt:lpstr>
      <vt:lpstr>Sommaire</vt:lpstr>
      <vt:lpstr>PowerPoint 演示文稿</vt:lpstr>
      <vt:lpstr>PowerPoint 演示文稿</vt:lpstr>
      <vt:lpstr>PowerPoint 演示文稿</vt:lpstr>
      <vt:lpstr>PowerPoint 演示文稿</vt:lpstr>
      <vt:lpstr>PowerPoint 演示文稿</vt:lpstr>
      <vt:lpstr>PowerPoint 演示文稿</vt:lpstr>
      <vt:lpstr>Sommaire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FORETIA</dc:creator>
  <cp:lastModifiedBy>FORETIA</cp:lastModifiedBy>
  <cp:revision>8</cp:revision>
  <dcterms:created xsi:type="dcterms:W3CDTF">2021-12-16T09:13:10Z</dcterms:created>
  <dcterms:modified xsi:type="dcterms:W3CDTF">2021-12-20T09:18:35Z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1036-11.2.0.10382</vt:lpwstr>
  </property>
  <property fmtid="{D5CDD505-2E9C-101B-9397-08002B2CF9AE}" pid="3" name="ICV">
    <vt:lpwstr>0A229388047B426EB04D106BA0DDDB23</vt:lpwstr>
  </property>
</Properties>
</file>