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5" r:id="rId5"/>
    <p:sldId id="266" r:id="rId6"/>
    <p:sldId id="267" r:id="rId7"/>
    <p:sldId id="259" r:id="rId8"/>
    <p:sldId id="260" r:id="rId9"/>
    <p:sldId id="268" r:id="rId10"/>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8" d="100"/>
          <a:sy n="78" d="100"/>
        </p:scale>
        <p:origin x="778" y="7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20954AE-EE49-401A-9B27-DE3DAFEE3858}"/>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a:extLst>
              <a:ext uri="{FF2B5EF4-FFF2-40B4-BE49-F238E27FC236}">
                <a16:creationId xmlns:a16="http://schemas.microsoft.com/office/drawing/2014/main" id="{01A16959-DB12-4BF2-B493-3DD706A50C7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a:extLst>
              <a:ext uri="{FF2B5EF4-FFF2-40B4-BE49-F238E27FC236}">
                <a16:creationId xmlns:a16="http://schemas.microsoft.com/office/drawing/2014/main" id="{8F48289D-B326-43DC-AE95-CD93B0C13A05}"/>
              </a:ext>
            </a:extLst>
          </p:cNvPr>
          <p:cNvSpPr>
            <a:spLocks noGrp="1"/>
          </p:cNvSpPr>
          <p:nvPr>
            <p:ph type="dt" sz="half" idx="10"/>
          </p:nvPr>
        </p:nvSpPr>
        <p:spPr/>
        <p:txBody>
          <a:bodyPr/>
          <a:lstStyle/>
          <a:p>
            <a:fld id="{9BAC16B4-51C1-40C3-B1B2-4A0A9C3A5FEC}" type="datetimeFigureOut">
              <a:rPr lang="fr-FR" smtClean="0"/>
              <a:t>19/04/2022</a:t>
            </a:fld>
            <a:endParaRPr lang="fr-FR"/>
          </a:p>
        </p:txBody>
      </p:sp>
      <p:sp>
        <p:nvSpPr>
          <p:cNvPr id="5" name="Espace réservé du pied de page 4">
            <a:extLst>
              <a:ext uri="{FF2B5EF4-FFF2-40B4-BE49-F238E27FC236}">
                <a16:creationId xmlns:a16="http://schemas.microsoft.com/office/drawing/2014/main" id="{70098F33-7757-48D4-8E02-D166E2A08A1A}"/>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9E1353AF-1F71-4C11-8056-E2BFA95BC7B0}"/>
              </a:ext>
            </a:extLst>
          </p:cNvPr>
          <p:cNvSpPr>
            <a:spLocks noGrp="1"/>
          </p:cNvSpPr>
          <p:nvPr>
            <p:ph type="sldNum" sz="quarter" idx="12"/>
          </p:nvPr>
        </p:nvSpPr>
        <p:spPr/>
        <p:txBody>
          <a:bodyPr/>
          <a:lstStyle/>
          <a:p>
            <a:fld id="{51249A5D-1FD9-4459-A460-B1F5DD1BF8FF}" type="slidenum">
              <a:rPr lang="fr-FR" smtClean="0"/>
              <a:t>‹N°›</a:t>
            </a:fld>
            <a:endParaRPr lang="fr-FR"/>
          </a:p>
        </p:txBody>
      </p:sp>
    </p:spTree>
    <p:extLst>
      <p:ext uri="{BB962C8B-B14F-4D97-AF65-F5344CB8AC3E}">
        <p14:creationId xmlns:p14="http://schemas.microsoft.com/office/powerpoint/2010/main" val="11565194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18E8429-78DE-418A-B61A-89FF1D0A2B35}"/>
              </a:ext>
            </a:extLst>
          </p:cNvPr>
          <p:cNvSpPr>
            <a:spLocks noGrp="1"/>
          </p:cNvSpPr>
          <p:nvPr>
            <p:ph type="title"/>
          </p:nvPr>
        </p:nvSpPr>
        <p:spPr/>
        <p:txBody>
          <a:bodyPr/>
          <a:lstStyle/>
          <a:p>
            <a:r>
              <a:rPr lang="fr-FR"/>
              <a:t>Modifiez le style du titre</a:t>
            </a:r>
          </a:p>
        </p:txBody>
      </p:sp>
      <p:sp>
        <p:nvSpPr>
          <p:cNvPr id="3" name="Espace réservé du texte vertical 2">
            <a:extLst>
              <a:ext uri="{FF2B5EF4-FFF2-40B4-BE49-F238E27FC236}">
                <a16:creationId xmlns:a16="http://schemas.microsoft.com/office/drawing/2014/main" id="{50424508-E2FA-4B29-A75D-7FBB958A7BA6}"/>
              </a:ext>
            </a:extLst>
          </p:cNvPr>
          <p:cNvSpPr>
            <a:spLocks noGrp="1"/>
          </p:cNvSpPr>
          <p:nvPr>
            <p:ph type="body" orient="vert" idx="1"/>
          </p:nvPr>
        </p:nvSpPr>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6B9020D1-4B24-4E20-85DF-E547F278B7D4}"/>
              </a:ext>
            </a:extLst>
          </p:cNvPr>
          <p:cNvSpPr>
            <a:spLocks noGrp="1"/>
          </p:cNvSpPr>
          <p:nvPr>
            <p:ph type="dt" sz="half" idx="10"/>
          </p:nvPr>
        </p:nvSpPr>
        <p:spPr/>
        <p:txBody>
          <a:bodyPr/>
          <a:lstStyle/>
          <a:p>
            <a:fld id="{9BAC16B4-51C1-40C3-B1B2-4A0A9C3A5FEC}" type="datetimeFigureOut">
              <a:rPr lang="fr-FR" smtClean="0"/>
              <a:t>19/04/2022</a:t>
            </a:fld>
            <a:endParaRPr lang="fr-FR"/>
          </a:p>
        </p:txBody>
      </p:sp>
      <p:sp>
        <p:nvSpPr>
          <p:cNvPr id="5" name="Espace réservé du pied de page 4">
            <a:extLst>
              <a:ext uri="{FF2B5EF4-FFF2-40B4-BE49-F238E27FC236}">
                <a16:creationId xmlns:a16="http://schemas.microsoft.com/office/drawing/2014/main" id="{77837309-9E2E-4BE6-B7EF-DDF679C60E8C}"/>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1BD5E114-FA8B-4D54-98EE-C0AE4FA25B95}"/>
              </a:ext>
            </a:extLst>
          </p:cNvPr>
          <p:cNvSpPr>
            <a:spLocks noGrp="1"/>
          </p:cNvSpPr>
          <p:nvPr>
            <p:ph type="sldNum" sz="quarter" idx="12"/>
          </p:nvPr>
        </p:nvSpPr>
        <p:spPr/>
        <p:txBody>
          <a:bodyPr/>
          <a:lstStyle/>
          <a:p>
            <a:fld id="{51249A5D-1FD9-4459-A460-B1F5DD1BF8FF}" type="slidenum">
              <a:rPr lang="fr-FR" smtClean="0"/>
              <a:t>‹N°›</a:t>
            </a:fld>
            <a:endParaRPr lang="fr-FR"/>
          </a:p>
        </p:txBody>
      </p:sp>
    </p:spTree>
    <p:extLst>
      <p:ext uri="{BB962C8B-B14F-4D97-AF65-F5344CB8AC3E}">
        <p14:creationId xmlns:p14="http://schemas.microsoft.com/office/powerpoint/2010/main" val="10042590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D9D6F729-3756-4722-A0BD-03C95586E129}"/>
              </a:ext>
            </a:extLst>
          </p:cNvPr>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a:extLst>
              <a:ext uri="{FF2B5EF4-FFF2-40B4-BE49-F238E27FC236}">
                <a16:creationId xmlns:a16="http://schemas.microsoft.com/office/drawing/2014/main" id="{CE2583CF-211F-4CCE-B225-F033671AF22D}"/>
              </a:ext>
            </a:extLst>
          </p:cNvPr>
          <p:cNvSpPr>
            <a:spLocks noGrp="1"/>
          </p:cNvSpPr>
          <p:nvPr>
            <p:ph type="body" orient="vert" idx="1"/>
          </p:nvPr>
        </p:nvSpPr>
        <p:spPr>
          <a:xfrm>
            <a:off x="838200" y="365125"/>
            <a:ext cx="7734300" cy="5811838"/>
          </a:xfrm>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FA1CFE0D-3079-434A-8E3F-227D13081F30}"/>
              </a:ext>
            </a:extLst>
          </p:cNvPr>
          <p:cNvSpPr>
            <a:spLocks noGrp="1"/>
          </p:cNvSpPr>
          <p:nvPr>
            <p:ph type="dt" sz="half" idx="10"/>
          </p:nvPr>
        </p:nvSpPr>
        <p:spPr/>
        <p:txBody>
          <a:bodyPr/>
          <a:lstStyle/>
          <a:p>
            <a:fld id="{9BAC16B4-51C1-40C3-B1B2-4A0A9C3A5FEC}" type="datetimeFigureOut">
              <a:rPr lang="fr-FR" smtClean="0"/>
              <a:t>19/04/2022</a:t>
            </a:fld>
            <a:endParaRPr lang="fr-FR"/>
          </a:p>
        </p:txBody>
      </p:sp>
      <p:sp>
        <p:nvSpPr>
          <p:cNvPr id="5" name="Espace réservé du pied de page 4">
            <a:extLst>
              <a:ext uri="{FF2B5EF4-FFF2-40B4-BE49-F238E27FC236}">
                <a16:creationId xmlns:a16="http://schemas.microsoft.com/office/drawing/2014/main" id="{E1A39EE4-0EB3-4276-B5E3-A62F85AD22E5}"/>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C7E44A95-3F0C-4E67-AA84-EE8B2609185A}"/>
              </a:ext>
            </a:extLst>
          </p:cNvPr>
          <p:cNvSpPr>
            <a:spLocks noGrp="1"/>
          </p:cNvSpPr>
          <p:nvPr>
            <p:ph type="sldNum" sz="quarter" idx="12"/>
          </p:nvPr>
        </p:nvSpPr>
        <p:spPr/>
        <p:txBody>
          <a:bodyPr/>
          <a:lstStyle/>
          <a:p>
            <a:fld id="{51249A5D-1FD9-4459-A460-B1F5DD1BF8FF}" type="slidenum">
              <a:rPr lang="fr-FR" smtClean="0"/>
              <a:t>‹N°›</a:t>
            </a:fld>
            <a:endParaRPr lang="fr-FR"/>
          </a:p>
        </p:txBody>
      </p:sp>
    </p:spTree>
    <p:extLst>
      <p:ext uri="{BB962C8B-B14F-4D97-AF65-F5344CB8AC3E}">
        <p14:creationId xmlns:p14="http://schemas.microsoft.com/office/powerpoint/2010/main" val="8745497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4663BC2-C6F1-446D-A330-88D6FB384D6E}"/>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1960915B-2CFC-4B9A-8A2B-BD0E4489BA82}"/>
              </a:ext>
            </a:extLst>
          </p:cNvPr>
          <p:cNvSpPr>
            <a:spLocks noGrp="1"/>
          </p:cNvSpPr>
          <p:nvPr>
            <p:ph idx="1"/>
          </p:nvPr>
        </p:nvSpPr>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F7311217-0615-4DA2-9D21-1F32925144A7}"/>
              </a:ext>
            </a:extLst>
          </p:cNvPr>
          <p:cNvSpPr>
            <a:spLocks noGrp="1"/>
          </p:cNvSpPr>
          <p:nvPr>
            <p:ph type="dt" sz="half" idx="10"/>
          </p:nvPr>
        </p:nvSpPr>
        <p:spPr/>
        <p:txBody>
          <a:bodyPr/>
          <a:lstStyle/>
          <a:p>
            <a:fld id="{9BAC16B4-51C1-40C3-B1B2-4A0A9C3A5FEC}" type="datetimeFigureOut">
              <a:rPr lang="fr-FR" smtClean="0"/>
              <a:t>19/04/2022</a:t>
            </a:fld>
            <a:endParaRPr lang="fr-FR"/>
          </a:p>
        </p:txBody>
      </p:sp>
      <p:sp>
        <p:nvSpPr>
          <p:cNvPr id="5" name="Espace réservé du pied de page 4">
            <a:extLst>
              <a:ext uri="{FF2B5EF4-FFF2-40B4-BE49-F238E27FC236}">
                <a16:creationId xmlns:a16="http://schemas.microsoft.com/office/drawing/2014/main" id="{BDE67DE5-51F6-41FA-8387-70432A3F154A}"/>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86A3636C-47B7-49D9-BB30-0235B146E643}"/>
              </a:ext>
            </a:extLst>
          </p:cNvPr>
          <p:cNvSpPr>
            <a:spLocks noGrp="1"/>
          </p:cNvSpPr>
          <p:nvPr>
            <p:ph type="sldNum" sz="quarter" idx="12"/>
          </p:nvPr>
        </p:nvSpPr>
        <p:spPr/>
        <p:txBody>
          <a:bodyPr/>
          <a:lstStyle/>
          <a:p>
            <a:fld id="{51249A5D-1FD9-4459-A460-B1F5DD1BF8FF}" type="slidenum">
              <a:rPr lang="fr-FR" smtClean="0"/>
              <a:t>‹N°›</a:t>
            </a:fld>
            <a:endParaRPr lang="fr-FR"/>
          </a:p>
        </p:txBody>
      </p:sp>
    </p:spTree>
    <p:extLst>
      <p:ext uri="{BB962C8B-B14F-4D97-AF65-F5344CB8AC3E}">
        <p14:creationId xmlns:p14="http://schemas.microsoft.com/office/powerpoint/2010/main" val="18918009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E0BAA4F-38B8-4FFF-8F08-94A5EEC574A1}"/>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a:extLst>
              <a:ext uri="{FF2B5EF4-FFF2-40B4-BE49-F238E27FC236}">
                <a16:creationId xmlns:a16="http://schemas.microsoft.com/office/drawing/2014/main" id="{3F8C4770-E84E-4ED1-AF8E-8962F7C1BFB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Modifier les styles du texte du masque</a:t>
            </a:r>
          </a:p>
        </p:txBody>
      </p:sp>
      <p:sp>
        <p:nvSpPr>
          <p:cNvPr id="4" name="Espace réservé de la date 3">
            <a:extLst>
              <a:ext uri="{FF2B5EF4-FFF2-40B4-BE49-F238E27FC236}">
                <a16:creationId xmlns:a16="http://schemas.microsoft.com/office/drawing/2014/main" id="{370F742F-64DB-45C3-B70A-FBDCB5F1403B}"/>
              </a:ext>
            </a:extLst>
          </p:cNvPr>
          <p:cNvSpPr>
            <a:spLocks noGrp="1"/>
          </p:cNvSpPr>
          <p:nvPr>
            <p:ph type="dt" sz="half" idx="10"/>
          </p:nvPr>
        </p:nvSpPr>
        <p:spPr/>
        <p:txBody>
          <a:bodyPr/>
          <a:lstStyle/>
          <a:p>
            <a:fld id="{9BAC16B4-51C1-40C3-B1B2-4A0A9C3A5FEC}" type="datetimeFigureOut">
              <a:rPr lang="fr-FR" smtClean="0"/>
              <a:t>19/04/2022</a:t>
            </a:fld>
            <a:endParaRPr lang="fr-FR"/>
          </a:p>
        </p:txBody>
      </p:sp>
      <p:sp>
        <p:nvSpPr>
          <p:cNvPr id="5" name="Espace réservé du pied de page 4">
            <a:extLst>
              <a:ext uri="{FF2B5EF4-FFF2-40B4-BE49-F238E27FC236}">
                <a16:creationId xmlns:a16="http://schemas.microsoft.com/office/drawing/2014/main" id="{E46567CD-E0CB-4814-87AB-2B7350716FB4}"/>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C627BD21-F9EE-4275-B9C6-A3E3E6564696}"/>
              </a:ext>
            </a:extLst>
          </p:cNvPr>
          <p:cNvSpPr>
            <a:spLocks noGrp="1"/>
          </p:cNvSpPr>
          <p:nvPr>
            <p:ph type="sldNum" sz="quarter" idx="12"/>
          </p:nvPr>
        </p:nvSpPr>
        <p:spPr/>
        <p:txBody>
          <a:bodyPr/>
          <a:lstStyle/>
          <a:p>
            <a:fld id="{51249A5D-1FD9-4459-A460-B1F5DD1BF8FF}" type="slidenum">
              <a:rPr lang="fr-FR" smtClean="0"/>
              <a:t>‹N°›</a:t>
            </a:fld>
            <a:endParaRPr lang="fr-FR"/>
          </a:p>
        </p:txBody>
      </p:sp>
    </p:spTree>
    <p:extLst>
      <p:ext uri="{BB962C8B-B14F-4D97-AF65-F5344CB8AC3E}">
        <p14:creationId xmlns:p14="http://schemas.microsoft.com/office/powerpoint/2010/main" val="12399048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4F29DD1-6215-4AA4-A23A-52B7520296EA}"/>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A5788B3F-1A47-4E05-9870-FC0D087DAE6E}"/>
              </a:ext>
            </a:extLst>
          </p:cNvPr>
          <p:cNvSpPr>
            <a:spLocks noGrp="1"/>
          </p:cNvSpPr>
          <p:nvPr>
            <p:ph sz="half" idx="1"/>
          </p:nvPr>
        </p:nvSpPr>
        <p:spPr>
          <a:xfrm>
            <a:off x="838200" y="1825625"/>
            <a:ext cx="5181600" cy="435133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a:extLst>
              <a:ext uri="{FF2B5EF4-FFF2-40B4-BE49-F238E27FC236}">
                <a16:creationId xmlns:a16="http://schemas.microsoft.com/office/drawing/2014/main" id="{925BEADB-80D2-4943-9CD4-A51A36D18360}"/>
              </a:ext>
            </a:extLst>
          </p:cNvPr>
          <p:cNvSpPr>
            <a:spLocks noGrp="1"/>
          </p:cNvSpPr>
          <p:nvPr>
            <p:ph sz="half" idx="2"/>
          </p:nvPr>
        </p:nvSpPr>
        <p:spPr>
          <a:xfrm>
            <a:off x="6172200" y="1825625"/>
            <a:ext cx="5181600" cy="435133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a:extLst>
              <a:ext uri="{FF2B5EF4-FFF2-40B4-BE49-F238E27FC236}">
                <a16:creationId xmlns:a16="http://schemas.microsoft.com/office/drawing/2014/main" id="{DE0C11AA-B5A5-45D8-A10D-6A4611B69970}"/>
              </a:ext>
            </a:extLst>
          </p:cNvPr>
          <p:cNvSpPr>
            <a:spLocks noGrp="1"/>
          </p:cNvSpPr>
          <p:nvPr>
            <p:ph type="dt" sz="half" idx="10"/>
          </p:nvPr>
        </p:nvSpPr>
        <p:spPr/>
        <p:txBody>
          <a:bodyPr/>
          <a:lstStyle/>
          <a:p>
            <a:fld id="{9BAC16B4-51C1-40C3-B1B2-4A0A9C3A5FEC}" type="datetimeFigureOut">
              <a:rPr lang="fr-FR" smtClean="0"/>
              <a:t>19/04/2022</a:t>
            </a:fld>
            <a:endParaRPr lang="fr-FR"/>
          </a:p>
        </p:txBody>
      </p:sp>
      <p:sp>
        <p:nvSpPr>
          <p:cNvPr id="6" name="Espace réservé du pied de page 5">
            <a:extLst>
              <a:ext uri="{FF2B5EF4-FFF2-40B4-BE49-F238E27FC236}">
                <a16:creationId xmlns:a16="http://schemas.microsoft.com/office/drawing/2014/main" id="{FE1586C1-EFD2-4C28-9F93-3666854FCD64}"/>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40F52A06-45FB-4D1F-8BF1-4DA4B3CA08FD}"/>
              </a:ext>
            </a:extLst>
          </p:cNvPr>
          <p:cNvSpPr>
            <a:spLocks noGrp="1"/>
          </p:cNvSpPr>
          <p:nvPr>
            <p:ph type="sldNum" sz="quarter" idx="12"/>
          </p:nvPr>
        </p:nvSpPr>
        <p:spPr/>
        <p:txBody>
          <a:bodyPr/>
          <a:lstStyle/>
          <a:p>
            <a:fld id="{51249A5D-1FD9-4459-A460-B1F5DD1BF8FF}" type="slidenum">
              <a:rPr lang="fr-FR" smtClean="0"/>
              <a:t>‹N°›</a:t>
            </a:fld>
            <a:endParaRPr lang="fr-FR"/>
          </a:p>
        </p:txBody>
      </p:sp>
    </p:spTree>
    <p:extLst>
      <p:ext uri="{BB962C8B-B14F-4D97-AF65-F5344CB8AC3E}">
        <p14:creationId xmlns:p14="http://schemas.microsoft.com/office/powerpoint/2010/main" val="40713497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4890B34-0AF8-457D-B98C-628BF76157D8}"/>
              </a:ext>
            </a:extLst>
          </p:cNvPr>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a:extLst>
              <a:ext uri="{FF2B5EF4-FFF2-40B4-BE49-F238E27FC236}">
                <a16:creationId xmlns:a16="http://schemas.microsoft.com/office/drawing/2014/main" id="{ABC5ACE8-DA80-4F3E-97BF-BFE31E55300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4" name="Espace réservé du contenu 3">
            <a:extLst>
              <a:ext uri="{FF2B5EF4-FFF2-40B4-BE49-F238E27FC236}">
                <a16:creationId xmlns:a16="http://schemas.microsoft.com/office/drawing/2014/main" id="{0E5D8B73-DC0C-495E-9A96-383D3FAF5499}"/>
              </a:ext>
            </a:extLst>
          </p:cNvPr>
          <p:cNvSpPr>
            <a:spLocks noGrp="1"/>
          </p:cNvSpPr>
          <p:nvPr>
            <p:ph sz="half" idx="2"/>
          </p:nvPr>
        </p:nvSpPr>
        <p:spPr>
          <a:xfrm>
            <a:off x="839788" y="2505075"/>
            <a:ext cx="5157787" cy="368458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a:extLst>
              <a:ext uri="{FF2B5EF4-FFF2-40B4-BE49-F238E27FC236}">
                <a16:creationId xmlns:a16="http://schemas.microsoft.com/office/drawing/2014/main" id="{31F2EF59-569A-4EFA-BDE8-6F1B963E6F4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6" name="Espace réservé du contenu 5">
            <a:extLst>
              <a:ext uri="{FF2B5EF4-FFF2-40B4-BE49-F238E27FC236}">
                <a16:creationId xmlns:a16="http://schemas.microsoft.com/office/drawing/2014/main" id="{D44F97F9-950B-48B8-B919-22C53EEC0A86}"/>
              </a:ext>
            </a:extLst>
          </p:cNvPr>
          <p:cNvSpPr>
            <a:spLocks noGrp="1"/>
          </p:cNvSpPr>
          <p:nvPr>
            <p:ph sz="quarter" idx="4"/>
          </p:nvPr>
        </p:nvSpPr>
        <p:spPr>
          <a:xfrm>
            <a:off x="6172200" y="2505075"/>
            <a:ext cx="5183188" cy="368458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a:extLst>
              <a:ext uri="{FF2B5EF4-FFF2-40B4-BE49-F238E27FC236}">
                <a16:creationId xmlns:a16="http://schemas.microsoft.com/office/drawing/2014/main" id="{A76CEE52-168D-4204-9340-066B1C87E4FE}"/>
              </a:ext>
            </a:extLst>
          </p:cNvPr>
          <p:cNvSpPr>
            <a:spLocks noGrp="1"/>
          </p:cNvSpPr>
          <p:nvPr>
            <p:ph type="dt" sz="half" idx="10"/>
          </p:nvPr>
        </p:nvSpPr>
        <p:spPr/>
        <p:txBody>
          <a:bodyPr/>
          <a:lstStyle/>
          <a:p>
            <a:fld id="{9BAC16B4-51C1-40C3-B1B2-4A0A9C3A5FEC}" type="datetimeFigureOut">
              <a:rPr lang="fr-FR" smtClean="0"/>
              <a:t>19/04/2022</a:t>
            </a:fld>
            <a:endParaRPr lang="fr-FR"/>
          </a:p>
        </p:txBody>
      </p:sp>
      <p:sp>
        <p:nvSpPr>
          <p:cNvPr id="8" name="Espace réservé du pied de page 7">
            <a:extLst>
              <a:ext uri="{FF2B5EF4-FFF2-40B4-BE49-F238E27FC236}">
                <a16:creationId xmlns:a16="http://schemas.microsoft.com/office/drawing/2014/main" id="{AC1156E3-A0CB-498D-991A-890232574715}"/>
              </a:ext>
            </a:extLst>
          </p:cNvPr>
          <p:cNvSpPr>
            <a:spLocks noGrp="1"/>
          </p:cNvSpPr>
          <p:nvPr>
            <p:ph type="ftr" sz="quarter" idx="11"/>
          </p:nvPr>
        </p:nvSpPr>
        <p:spPr/>
        <p:txBody>
          <a:bodyPr/>
          <a:lstStyle/>
          <a:p>
            <a:endParaRPr lang="fr-FR"/>
          </a:p>
        </p:txBody>
      </p:sp>
      <p:sp>
        <p:nvSpPr>
          <p:cNvPr id="9" name="Espace réservé du numéro de diapositive 8">
            <a:extLst>
              <a:ext uri="{FF2B5EF4-FFF2-40B4-BE49-F238E27FC236}">
                <a16:creationId xmlns:a16="http://schemas.microsoft.com/office/drawing/2014/main" id="{A2FF0F83-ABAF-4B81-9556-8A0AC8788BC1}"/>
              </a:ext>
            </a:extLst>
          </p:cNvPr>
          <p:cNvSpPr>
            <a:spLocks noGrp="1"/>
          </p:cNvSpPr>
          <p:nvPr>
            <p:ph type="sldNum" sz="quarter" idx="12"/>
          </p:nvPr>
        </p:nvSpPr>
        <p:spPr/>
        <p:txBody>
          <a:bodyPr/>
          <a:lstStyle/>
          <a:p>
            <a:fld id="{51249A5D-1FD9-4459-A460-B1F5DD1BF8FF}" type="slidenum">
              <a:rPr lang="fr-FR" smtClean="0"/>
              <a:t>‹N°›</a:t>
            </a:fld>
            <a:endParaRPr lang="fr-FR"/>
          </a:p>
        </p:txBody>
      </p:sp>
    </p:spTree>
    <p:extLst>
      <p:ext uri="{BB962C8B-B14F-4D97-AF65-F5344CB8AC3E}">
        <p14:creationId xmlns:p14="http://schemas.microsoft.com/office/powerpoint/2010/main" val="7055632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985D165-7CDC-428C-8749-E752C779CDAF}"/>
              </a:ext>
            </a:extLst>
          </p:cNvPr>
          <p:cNvSpPr>
            <a:spLocks noGrp="1"/>
          </p:cNvSpPr>
          <p:nvPr>
            <p:ph type="title"/>
          </p:nvPr>
        </p:nvSpPr>
        <p:spPr/>
        <p:txBody>
          <a:bodyPr/>
          <a:lstStyle/>
          <a:p>
            <a:r>
              <a:rPr lang="fr-FR"/>
              <a:t>Modifiez le style du titre</a:t>
            </a:r>
          </a:p>
        </p:txBody>
      </p:sp>
      <p:sp>
        <p:nvSpPr>
          <p:cNvPr id="3" name="Espace réservé de la date 2">
            <a:extLst>
              <a:ext uri="{FF2B5EF4-FFF2-40B4-BE49-F238E27FC236}">
                <a16:creationId xmlns:a16="http://schemas.microsoft.com/office/drawing/2014/main" id="{9199949F-4660-45C0-83DD-8D6B198C0EAD}"/>
              </a:ext>
            </a:extLst>
          </p:cNvPr>
          <p:cNvSpPr>
            <a:spLocks noGrp="1"/>
          </p:cNvSpPr>
          <p:nvPr>
            <p:ph type="dt" sz="half" idx="10"/>
          </p:nvPr>
        </p:nvSpPr>
        <p:spPr/>
        <p:txBody>
          <a:bodyPr/>
          <a:lstStyle/>
          <a:p>
            <a:fld id="{9BAC16B4-51C1-40C3-B1B2-4A0A9C3A5FEC}" type="datetimeFigureOut">
              <a:rPr lang="fr-FR" smtClean="0"/>
              <a:t>19/04/2022</a:t>
            </a:fld>
            <a:endParaRPr lang="fr-FR"/>
          </a:p>
        </p:txBody>
      </p:sp>
      <p:sp>
        <p:nvSpPr>
          <p:cNvPr id="4" name="Espace réservé du pied de page 3">
            <a:extLst>
              <a:ext uri="{FF2B5EF4-FFF2-40B4-BE49-F238E27FC236}">
                <a16:creationId xmlns:a16="http://schemas.microsoft.com/office/drawing/2014/main" id="{314271B5-8674-4F1D-A913-5A849392AEB9}"/>
              </a:ext>
            </a:extLst>
          </p:cNvPr>
          <p:cNvSpPr>
            <a:spLocks noGrp="1"/>
          </p:cNvSpPr>
          <p:nvPr>
            <p:ph type="ftr" sz="quarter" idx="11"/>
          </p:nvPr>
        </p:nvSpPr>
        <p:spPr/>
        <p:txBody>
          <a:bodyPr/>
          <a:lstStyle/>
          <a:p>
            <a:endParaRPr lang="fr-FR"/>
          </a:p>
        </p:txBody>
      </p:sp>
      <p:sp>
        <p:nvSpPr>
          <p:cNvPr id="5" name="Espace réservé du numéro de diapositive 4">
            <a:extLst>
              <a:ext uri="{FF2B5EF4-FFF2-40B4-BE49-F238E27FC236}">
                <a16:creationId xmlns:a16="http://schemas.microsoft.com/office/drawing/2014/main" id="{63263B05-4F42-46A1-851A-087819EB54CD}"/>
              </a:ext>
            </a:extLst>
          </p:cNvPr>
          <p:cNvSpPr>
            <a:spLocks noGrp="1"/>
          </p:cNvSpPr>
          <p:nvPr>
            <p:ph type="sldNum" sz="quarter" idx="12"/>
          </p:nvPr>
        </p:nvSpPr>
        <p:spPr/>
        <p:txBody>
          <a:bodyPr/>
          <a:lstStyle/>
          <a:p>
            <a:fld id="{51249A5D-1FD9-4459-A460-B1F5DD1BF8FF}" type="slidenum">
              <a:rPr lang="fr-FR" smtClean="0"/>
              <a:t>‹N°›</a:t>
            </a:fld>
            <a:endParaRPr lang="fr-FR"/>
          </a:p>
        </p:txBody>
      </p:sp>
    </p:spTree>
    <p:extLst>
      <p:ext uri="{BB962C8B-B14F-4D97-AF65-F5344CB8AC3E}">
        <p14:creationId xmlns:p14="http://schemas.microsoft.com/office/powerpoint/2010/main" val="20148585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9F21556F-7B1A-4B3E-A7F5-B83FA4E6F153}"/>
              </a:ext>
            </a:extLst>
          </p:cNvPr>
          <p:cNvSpPr>
            <a:spLocks noGrp="1"/>
          </p:cNvSpPr>
          <p:nvPr>
            <p:ph type="dt" sz="half" idx="10"/>
          </p:nvPr>
        </p:nvSpPr>
        <p:spPr/>
        <p:txBody>
          <a:bodyPr/>
          <a:lstStyle/>
          <a:p>
            <a:fld id="{9BAC16B4-51C1-40C3-B1B2-4A0A9C3A5FEC}" type="datetimeFigureOut">
              <a:rPr lang="fr-FR" smtClean="0"/>
              <a:t>19/04/2022</a:t>
            </a:fld>
            <a:endParaRPr lang="fr-FR"/>
          </a:p>
        </p:txBody>
      </p:sp>
      <p:sp>
        <p:nvSpPr>
          <p:cNvPr id="3" name="Espace réservé du pied de page 2">
            <a:extLst>
              <a:ext uri="{FF2B5EF4-FFF2-40B4-BE49-F238E27FC236}">
                <a16:creationId xmlns:a16="http://schemas.microsoft.com/office/drawing/2014/main" id="{CCCA39CA-3669-4BD6-8B73-85C2DA332709}"/>
              </a:ext>
            </a:extLst>
          </p:cNvPr>
          <p:cNvSpPr>
            <a:spLocks noGrp="1"/>
          </p:cNvSpPr>
          <p:nvPr>
            <p:ph type="ftr" sz="quarter" idx="11"/>
          </p:nvPr>
        </p:nvSpPr>
        <p:spPr/>
        <p:txBody>
          <a:bodyPr/>
          <a:lstStyle/>
          <a:p>
            <a:endParaRPr lang="fr-FR"/>
          </a:p>
        </p:txBody>
      </p:sp>
      <p:sp>
        <p:nvSpPr>
          <p:cNvPr id="4" name="Espace réservé du numéro de diapositive 3">
            <a:extLst>
              <a:ext uri="{FF2B5EF4-FFF2-40B4-BE49-F238E27FC236}">
                <a16:creationId xmlns:a16="http://schemas.microsoft.com/office/drawing/2014/main" id="{44F1708E-D5F4-40BB-9264-584B13BAD435}"/>
              </a:ext>
            </a:extLst>
          </p:cNvPr>
          <p:cNvSpPr>
            <a:spLocks noGrp="1"/>
          </p:cNvSpPr>
          <p:nvPr>
            <p:ph type="sldNum" sz="quarter" idx="12"/>
          </p:nvPr>
        </p:nvSpPr>
        <p:spPr/>
        <p:txBody>
          <a:bodyPr/>
          <a:lstStyle/>
          <a:p>
            <a:fld id="{51249A5D-1FD9-4459-A460-B1F5DD1BF8FF}" type="slidenum">
              <a:rPr lang="fr-FR" smtClean="0"/>
              <a:t>‹N°›</a:t>
            </a:fld>
            <a:endParaRPr lang="fr-FR"/>
          </a:p>
        </p:txBody>
      </p:sp>
    </p:spTree>
    <p:extLst>
      <p:ext uri="{BB962C8B-B14F-4D97-AF65-F5344CB8AC3E}">
        <p14:creationId xmlns:p14="http://schemas.microsoft.com/office/powerpoint/2010/main" val="5547983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5466B05-B687-482F-92BD-ACD6F4DA2D1D}"/>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a:extLst>
              <a:ext uri="{FF2B5EF4-FFF2-40B4-BE49-F238E27FC236}">
                <a16:creationId xmlns:a16="http://schemas.microsoft.com/office/drawing/2014/main" id="{B0812DC9-2EB5-461F-9DD8-DA461D53AEE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a:extLst>
              <a:ext uri="{FF2B5EF4-FFF2-40B4-BE49-F238E27FC236}">
                <a16:creationId xmlns:a16="http://schemas.microsoft.com/office/drawing/2014/main" id="{E97DEA67-0A0D-4655-B412-1934D1E7709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Modifier les styles du texte du masque</a:t>
            </a:r>
          </a:p>
        </p:txBody>
      </p:sp>
      <p:sp>
        <p:nvSpPr>
          <p:cNvPr id="5" name="Espace réservé de la date 4">
            <a:extLst>
              <a:ext uri="{FF2B5EF4-FFF2-40B4-BE49-F238E27FC236}">
                <a16:creationId xmlns:a16="http://schemas.microsoft.com/office/drawing/2014/main" id="{D462E234-582B-4E8F-B22C-8E8B8D6E2D4B}"/>
              </a:ext>
            </a:extLst>
          </p:cNvPr>
          <p:cNvSpPr>
            <a:spLocks noGrp="1"/>
          </p:cNvSpPr>
          <p:nvPr>
            <p:ph type="dt" sz="half" idx="10"/>
          </p:nvPr>
        </p:nvSpPr>
        <p:spPr/>
        <p:txBody>
          <a:bodyPr/>
          <a:lstStyle/>
          <a:p>
            <a:fld id="{9BAC16B4-51C1-40C3-B1B2-4A0A9C3A5FEC}" type="datetimeFigureOut">
              <a:rPr lang="fr-FR" smtClean="0"/>
              <a:t>19/04/2022</a:t>
            </a:fld>
            <a:endParaRPr lang="fr-FR"/>
          </a:p>
        </p:txBody>
      </p:sp>
      <p:sp>
        <p:nvSpPr>
          <p:cNvPr id="6" name="Espace réservé du pied de page 5">
            <a:extLst>
              <a:ext uri="{FF2B5EF4-FFF2-40B4-BE49-F238E27FC236}">
                <a16:creationId xmlns:a16="http://schemas.microsoft.com/office/drawing/2014/main" id="{39E31C56-BAFB-46B5-97BC-ECBDF7586D6B}"/>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33B9879D-2AEA-41F2-9BF7-3410559BF483}"/>
              </a:ext>
            </a:extLst>
          </p:cNvPr>
          <p:cNvSpPr>
            <a:spLocks noGrp="1"/>
          </p:cNvSpPr>
          <p:nvPr>
            <p:ph type="sldNum" sz="quarter" idx="12"/>
          </p:nvPr>
        </p:nvSpPr>
        <p:spPr/>
        <p:txBody>
          <a:bodyPr/>
          <a:lstStyle/>
          <a:p>
            <a:fld id="{51249A5D-1FD9-4459-A460-B1F5DD1BF8FF}" type="slidenum">
              <a:rPr lang="fr-FR" smtClean="0"/>
              <a:t>‹N°›</a:t>
            </a:fld>
            <a:endParaRPr lang="fr-FR"/>
          </a:p>
        </p:txBody>
      </p:sp>
    </p:spTree>
    <p:extLst>
      <p:ext uri="{BB962C8B-B14F-4D97-AF65-F5344CB8AC3E}">
        <p14:creationId xmlns:p14="http://schemas.microsoft.com/office/powerpoint/2010/main" val="33817510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E4699A6-12C3-43D3-857F-277F7EED806D}"/>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a:extLst>
              <a:ext uri="{FF2B5EF4-FFF2-40B4-BE49-F238E27FC236}">
                <a16:creationId xmlns:a16="http://schemas.microsoft.com/office/drawing/2014/main" id="{626EBBFC-3D4B-49D0-AD7D-350898830AC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a:extLst>
              <a:ext uri="{FF2B5EF4-FFF2-40B4-BE49-F238E27FC236}">
                <a16:creationId xmlns:a16="http://schemas.microsoft.com/office/drawing/2014/main" id="{717867F7-F610-466D-B367-5D6A6F9240C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Modifier les styles du texte du masque</a:t>
            </a:r>
          </a:p>
        </p:txBody>
      </p:sp>
      <p:sp>
        <p:nvSpPr>
          <p:cNvPr id="5" name="Espace réservé de la date 4">
            <a:extLst>
              <a:ext uri="{FF2B5EF4-FFF2-40B4-BE49-F238E27FC236}">
                <a16:creationId xmlns:a16="http://schemas.microsoft.com/office/drawing/2014/main" id="{B04DFB36-B6EB-4CE7-887A-50CE22928879}"/>
              </a:ext>
            </a:extLst>
          </p:cNvPr>
          <p:cNvSpPr>
            <a:spLocks noGrp="1"/>
          </p:cNvSpPr>
          <p:nvPr>
            <p:ph type="dt" sz="half" idx="10"/>
          </p:nvPr>
        </p:nvSpPr>
        <p:spPr/>
        <p:txBody>
          <a:bodyPr/>
          <a:lstStyle/>
          <a:p>
            <a:fld id="{9BAC16B4-51C1-40C3-B1B2-4A0A9C3A5FEC}" type="datetimeFigureOut">
              <a:rPr lang="fr-FR" smtClean="0"/>
              <a:t>19/04/2022</a:t>
            </a:fld>
            <a:endParaRPr lang="fr-FR"/>
          </a:p>
        </p:txBody>
      </p:sp>
      <p:sp>
        <p:nvSpPr>
          <p:cNvPr id="6" name="Espace réservé du pied de page 5">
            <a:extLst>
              <a:ext uri="{FF2B5EF4-FFF2-40B4-BE49-F238E27FC236}">
                <a16:creationId xmlns:a16="http://schemas.microsoft.com/office/drawing/2014/main" id="{4C9099EA-3188-4945-A293-0767A1A3EA65}"/>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28FB3BC1-D2E1-4692-899F-223EF470FA5A}"/>
              </a:ext>
            </a:extLst>
          </p:cNvPr>
          <p:cNvSpPr>
            <a:spLocks noGrp="1"/>
          </p:cNvSpPr>
          <p:nvPr>
            <p:ph type="sldNum" sz="quarter" idx="12"/>
          </p:nvPr>
        </p:nvSpPr>
        <p:spPr/>
        <p:txBody>
          <a:bodyPr/>
          <a:lstStyle/>
          <a:p>
            <a:fld id="{51249A5D-1FD9-4459-A460-B1F5DD1BF8FF}" type="slidenum">
              <a:rPr lang="fr-FR" smtClean="0"/>
              <a:t>‹N°›</a:t>
            </a:fld>
            <a:endParaRPr lang="fr-FR"/>
          </a:p>
        </p:txBody>
      </p:sp>
    </p:spTree>
    <p:extLst>
      <p:ext uri="{BB962C8B-B14F-4D97-AF65-F5344CB8AC3E}">
        <p14:creationId xmlns:p14="http://schemas.microsoft.com/office/powerpoint/2010/main" val="26017133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149D89EF-2FC9-4ED1-90D5-D124D883731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a:extLst>
              <a:ext uri="{FF2B5EF4-FFF2-40B4-BE49-F238E27FC236}">
                <a16:creationId xmlns:a16="http://schemas.microsoft.com/office/drawing/2014/main" id="{6AF95A4A-84AD-4BD6-B2D5-C7A74276367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96BCF58C-4D37-4757-9FE7-D6606F9A51E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BAC16B4-51C1-40C3-B1B2-4A0A9C3A5FEC}" type="datetimeFigureOut">
              <a:rPr lang="fr-FR" smtClean="0"/>
              <a:t>19/04/2022</a:t>
            </a:fld>
            <a:endParaRPr lang="fr-FR"/>
          </a:p>
        </p:txBody>
      </p:sp>
      <p:sp>
        <p:nvSpPr>
          <p:cNvPr id="5" name="Espace réservé du pied de page 4">
            <a:extLst>
              <a:ext uri="{FF2B5EF4-FFF2-40B4-BE49-F238E27FC236}">
                <a16:creationId xmlns:a16="http://schemas.microsoft.com/office/drawing/2014/main" id="{62B53143-DCE7-42A8-8CE1-D0DBA1B309A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a:extLst>
              <a:ext uri="{FF2B5EF4-FFF2-40B4-BE49-F238E27FC236}">
                <a16:creationId xmlns:a16="http://schemas.microsoft.com/office/drawing/2014/main" id="{75FD148B-991D-4E12-A7CE-9A2DF97AF85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1249A5D-1FD9-4459-A460-B1F5DD1BF8FF}" type="slidenum">
              <a:rPr lang="fr-FR" smtClean="0"/>
              <a:t>‹N°›</a:t>
            </a:fld>
            <a:endParaRPr lang="fr-FR"/>
          </a:p>
        </p:txBody>
      </p:sp>
    </p:spTree>
    <p:extLst>
      <p:ext uri="{BB962C8B-B14F-4D97-AF65-F5344CB8AC3E}">
        <p14:creationId xmlns:p14="http://schemas.microsoft.com/office/powerpoint/2010/main" val="9964227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2B830E2-BE4D-49E7-830A-1A005B3EDF52}"/>
              </a:ext>
            </a:extLst>
          </p:cNvPr>
          <p:cNvSpPr>
            <a:spLocks noGrp="1"/>
          </p:cNvSpPr>
          <p:nvPr>
            <p:ph type="ctrTitle"/>
          </p:nvPr>
        </p:nvSpPr>
        <p:spPr/>
        <p:txBody>
          <a:bodyPr>
            <a:normAutofit fontScale="90000"/>
          </a:bodyPr>
          <a:lstStyle/>
          <a:p>
            <a:r>
              <a:rPr lang="fr-FR" dirty="0"/>
              <a:t>DU PROMETHEE NOIR AU JEUNE DIPLÔME SANS EMPLOI</a:t>
            </a:r>
          </a:p>
        </p:txBody>
      </p:sp>
      <p:sp>
        <p:nvSpPr>
          <p:cNvPr id="3" name="Sous-titre 2">
            <a:extLst>
              <a:ext uri="{FF2B5EF4-FFF2-40B4-BE49-F238E27FC236}">
                <a16:creationId xmlns:a16="http://schemas.microsoft.com/office/drawing/2014/main" id="{0409C4ED-2456-4C4E-97A8-67FE6F912DCB}"/>
              </a:ext>
            </a:extLst>
          </p:cNvPr>
          <p:cNvSpPr>
            <a:spLocks noGrp="1"/>
          </p:cNvSpPr>
          <p:nvPr>
            <p:ph type="subTitle" idx="1"/>
          </p:nvPr>
        </p:nvSpPr>
        <p:spPr/>
        <p:txBody>
          <a:bodyPr/>
          <a:lstStyle/>
          <a:p>
            <a:r>
              <a:rPr lang="fr-FR" i="1" dirty="0"/>
              <a:t>SCIENCES, SOCIETES ET IDEOLOGIES DANS LA GUINEE POST-COLONIALE</a:t>
            </a:r>
          </a:p>
        </p:txBody>
      </p:sp>
    </p:spTree>
    <p:extLst>
      <p:ext uri="{BB962C8B-B14F-4D97-AF65-F5344CB8AC3E}">
        <p14:creationId xmlns:p14="http://schemas.microsoft.com/office/powerpoint/2010/main" val="39480561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A4F434A-86B0-44E2-A243-2FB1E291AB94}"/>
              </a:ext>
            </a:extLst>
          </p:cNvPr>
          <p:cNvSpPr>
            <a:spLocks noGrp="1"/>
          </p:cNvSpPr>
          <p:nvPr>
            <p:ph type="title"/>
          </p:nvPr>
        </p:nvSpPr>
        <p:spPr/>
        <p:txBody>
          <a:bodyPr/>
          <a:lstStyle/>
          <a:p>
            <a:pPr algn="ctr"/>
            <a:r>
              <a:rPr lang="fr-FR" b="1" dirty="0"/>
              <a:t>QUESTIONNEMENTS DE L’ACTEUR DE DEVELOPPEMENT</a:t>
            </a:r>
          </a:p>
        </p:txBody>
      </p:sp>
      <p:sp>
        <p:nvSpPr>
          <p:cNvPr id="3" name="Espace réservé du contenu 2">
            <a:extLst>
              <a:ext uri="{FF2B5EF4-FFF2-40B4-BE49-F238E27FC236}">
                <a16:creationId xmlns:a16="http://schemas.microsoft.com/office/drawing/2014/main" id="{72933C5D-75B4-4F9A-B26C-5CD20D98C1D2}"/>
              </a:ext>
            </a:extLst>
          </p:cNvPr>
          <p:cNvSpPr>
            <a:spLocks noGrp="1"/>
          </p:cNvSpPr>
          <p:nvPr>
            <p:ph idx="1"/>
          </p:nvPr>
        </p:nvSpPr>
        <p:spPr/>
        <p:txBody>
          <a:bodyPr>
            <a:normAutofit fontScale="92500" lnSpcReduction="20000"/>
          </a:bodyPr>
          <a:lstStyle/>
          <a:p>
            <a:r>
              <a:rPr lang="fr-FR" dirty="0"/>
              <a:t>Question du militant panafricain : </a:t>
            </a:r>
            <a:r>
              <a:rPr lang="fr-FR" dirty="0" err="1"/>
              <a:t>Covid</a:t>
            </a:r>
            <a:r>
              <a:rPr lang="fr-FR" dirty="0"/>
              <a:t> 19,  palu, </a:t>
            </a:r>
            <a:r>
              <a:rPr lang="fr-FR" dirty="0" err="1"/>
              <a:t>ebola</a:t>
            </a:r>
            <a:r>
              <a:rPr lang="fr-FR" dirty="0"/>
              <a:t>, Sida etc., vaccins et brevets : comment sommes-nous devenus des mendiants de santé</a:t>
            </a:r>
          </a:p>
          <a:p>
            <a:r>
              <a:rPr lang="fr-FR" dirty="0"/>
              <a:t>Question du professeur : au-delà des grandes théories, comment faire de la science un facteur décisif de développement ?</a:t>
            </a:r>
          </a:p>
          <a:p>
            <a:r>
              <a:rPr lang="fr-FR" dirty="0"/>
              <a:t>Question du ministre : jusqu’à quel point ne sommes-nous pas, massivement, des consommateurs de technologies et d’expertise importées et non, au sens le plus fort, des innovateurs  et des inventeurs? </a:t>
            </a:r>
          </a:p>
          <a:p>
            <a:r>
              <a:rPr lang="fr-FR" dirty="0"/>
              <a:t>Question du petit paysan : pourquoi en somme-nous toujours au pilon et au mortier ? Pourquoi ni la poulie, ni le levier, ni la roue ? Pourquoi les charges sur la tête (des femmes) en zone rurale ?</a:t>
            </a:r>
          </a:p>
          <a:p>
            <a:pPr marL="0" indent="0">
              <a:buNone/>
            </a:pPr>
            <a:endParaRPr lang="fr-FR" dirty="0"/>
          </a:p>
          <a:p>
            <a:pPr marL="0" indent="0">
              <a:buNone/>
            </a:pPr>
            <a:r>
              <a:rPr lang="fr-FR" i="1" dirty="0"/>
              <a:t>Objectif de la communication : chercher des éléments de réponse  dans l’histoire de la Guinée…</a:t>
            </a:r>
          </a:p>
        </p:txBody>
      </p:sp>
    </p:spTree>
    <p:extLst>
      <p:ext uri="{BB962C8B-B14F-4D97-AF65-F5344CB8AC3E}">
        <p14:creationId xmlns:p14="http://schemas.microsoft.com/office/powerpoint/2010/main" val="25819107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3ED653C-CF3E-4FEC-9A26-044DE968EE55}"/>
              </a:ext>
            </a:extLst>
          </p:cNvPr>
          <p:cNvSpPr>
            <a:spLocks noGrp="1"/>
          </p:cNvSpPr>
          <p:nvPr>
            <p:ph type="title"/>
          </p:nvPr>
        </p:nvSpPr>
        <p:spPr/>
        <p:txBody>
          <a:bodyPr/>
          <a:lstStyle/>
          <a:p>
            <a:pPr algn="ctr"/>
            <a:r>
              <a:rPr lang="fr-FR" dirty="0"/>
              <a:t>1</a:t>
            </a:r>
            <a:r>
              <a:rPr lang="fr-FR" baseline="30000" dirty="0"/>
              <a:t>ère</a:t>
            </a:r>
            <a:r>
              <a:rPr lang="fr-FR" dirty="0"/>
              <a:t> phase : « LES FEUX DE LA SCIENCE JUSQUE DANS LA CASE DU PAYSAN »</a:t>
            </a:r>
          </a:p>
        </p:txBody>
      </p:sp>
      <p:sp>
        <p:nvSpPr>
          <p:cNvPr id="3" name="Espace réservé du contenu 2">
            <a:extLst>
              <a:ext uri="{FF2B5EF4-FFF2-40B4-BE49-F238E27FC236}">
                <a16:creationId xmlns:a16="http://schemas.microsoft.com/office/drawing/2014/main" id="{95569E05-AA66-4AB2-BBAD-AAF1EA23AEE9}"/>
              </a:ext>
            </a:extLst>
          </p:cNvPr>
          <p:cNvSpPr>
            <a:spLocks noGrp="1"/>
          </p:cNvSpPr>
          <p:nvPr>
            <p:ph idx="1"/>
          </p:nvPr>
        </p:nvSpPr>
        <p:spPr/>
        <p:txBody>
          <a:bodyPr>
            <a:normAutofit lnSpcReduction="10000"/>
          </a:bodyPr>
          <a:lstStyle/>
          <a:p>
            <a:r>
              <a:rPr lang="fr-FR" dirty="0"/>
              <a:t>Projet prométhéen de la Guinée à l’indépendance :« </a:t>
            </a:r>
            <a:r>
              <a:rPr lang="fr-FR" i="1" dirty="0"/>
              <a:t>C’est par la science et la technique que l’Europe a colonisé et dominé les peuples africains. C’est donc par la science et la technique que l’Afrique pourra se libérer de la domination… Nous allons amener les lumières de la science jusque dans la case du paysan ! ». </a:t>
            </a:r>
            <a:r>
              <a:rPr lang="fr-FR" dirty="0"/>
              <a:t>Positivisme marxiste.</a:t>
            </a:r>
            <a:endParaRPr lang="fr-FR" i="1" dirty="0"/>
          </a:p>
          <a:p>
            <a:r>
              <a:rPr lang="fr-FR" dirty="0"/>
              <a:t>Révolution culturelle : ensemble de réformes en vue de construire « une société nouvelle » grâce à la formation d’ «un homme nouveau» dans le cadre d’une développement non capitaliste, planifié et fortement centralisé autour d’un parti unique.  </a:t>
            </a:r>
          </a:p>
          <a:p>
            <a:r>
              <a:rPr lang="fr-FR" dirty="0"/>
              <a:t>L’éducation est le secteur le plus décisif : lier l’école et la vie – changer l’école pour changer la vie (la société)</a:t>
            </a:r>
          </a:p>
        </p:txBody>
      </p:sp>
    </p:spTree>
    <p:extLst>
      <p:ext uri="{BB962C8B-B14F-4D97-AF65-F5344CB8AC3E}">
        <p14:creationId xmlns:p14="http://schemas.microsoft.com/office/powerpoint/2010/main" val="12293129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5232C94-9A1A-407B-BE80-E1D74064E57A}"/>
              </a:ext>
            </a:extLst>
          </p:cNvPr>
          <p:cNvSpPr>
            <a:spLocks noGrp="1"/>
          </p:cNvSpPr>
          <p:nvPr>
            <p:ph type="title"/>
          </p:nvPr>
        </p:nvSpPr>
        <p:spPr>
          <a:xfrm>
            <a:off x="838200" y="365125"/>
            <a:ext cx="10515600" cy="642581"/>
          </a:xfrm>
        </p:spPr>
        <p:txBody>
          <a:bodyPr>
            <a:normAutofit fontScale="90000"/>
          </a:bodyPr>
          <a:lstStyle/>
          <a:p>
            <a:pPr algn="ctr"/>
            <a:r>
              <a:rPr lang="fr-FR" dirty="0"/>
              <a:t>DES REFORMES …</a:t>
            </a:r>
          </a:p>
        </p:txBody>
      </p:sp>
      <p:sp>
        <p:nvSpPr>
          <p:cNvPr id="3" name="Espace réservé du contenu 2">
            <a:extLst>
              <a:ext uri="{FF2B5EF4-FFF2-40B4-BE49-F238E27FC236}">
                <a16:creationId xmlns:a16="http://schemas.microsoft.com/office/drawing/2014/main" id="{3E3DB4AF-AC23-49C6-A2A2-FFCC80D9DF30}"/>
              </a:ext>
            </a:extLst>
          </p:cNvPr>
          <p:cNvSpPr>
            <a:spLocks noGrp="1"/>
          </p:cNvSpPr>
          <p:nvPr>
            <p:ph idx="1"/>
          </p:nvPr>
        </p:nvSpPr>
        <p:spPr>
          <a:xfrm>
            <a:off x="838200" y="1203649"/>
            <a:ext cx="10515600" cy="5289226"/>
          </a:xfrm>
        </p:spPr>
        <p:txBody>
          <a:bodyPr>
            <a:normAutofit fontScale="77500" lnSpcReduction="20000"/>
          </a:bodyPr>
          <a:lstStyle/>
          <a:p>
            <a:pPr marL="0" indent="0">
              <a:buNone/>
            </a:pPr>
            <a:r>
              <a:rPr lang="fr-FR" dirty="0"/>
              <a:t>Réformes de 1960-67 : </a:t>
            </a:r>
          </a:p>
          <a:p>
            <a:r>
              <a:rPr lang="fr-FR" dirty="0"/>
              <a:t>Africanisation de l’enseignement – recentrage des programmes en sciences sociales dans une perspective africaine (1960-61)</a:t>
            </a:r>
          </a:p>
          <a:p>
            <a:r>
              <a:rPr lang="fr-FR" dirty="0"/>
              <a:t>L’urgence de combler en moins d’une année le vide laissé par le départ des enseignants français - La formation accélérée des enseignants (Expérience de </a:t>
            </a:r>
            <a:r>
              <a:rPr lang="fr-FR" dirty="0" err="1"/>
              <a:t>Dabadou</a:t>
            </a:r>
            <a:r>
              <a:rPr lang="fr-FR" dirty="0"/>
              <a:t>). 185 enseignants guinéens pour le collège contre 193 étrangers en 1963/1964.</a:t>
            </a:r>
          </a:p>
          <a:p>
            <a:r>
              <a:rPr lang="fr-FR" dirty="0"/>
              <a:t>La « massification »  de l’enseignement et l’alphabétisation pour répondre à l’impératif de l’accès à l’éducation pour tous jusqu’au collège, puis plus tard le lycée. Total des effectifs d’enfants scolarisés en 1957/58 : 45 000 élèves. Nombre d’enfants scolarisés en 1</a:t>
            </a:r>
            <a:r>
              <a:rPr lang="fr-FR" baseline="30000" dirty="0"/>
              <a:t>ère</a:t>
            </a:r>
            <a:r>
              <a:rPr lang="fr-FR" dirty="0"/>
              <a:t> année 1962/63 : 70 000 nouveaux élèves.</a:t>
            </a:r>
          </a:p>
          <a:p>
            <a:r>
              <a:rPr lang="fr-FR" dirty="0"/>
              <a:t>Collège et Lycée techniques/collège et lycée classiques</a:t>
            </a:r>
          </a:p>
          <a:p>
            <a:r>
              <a:rPr lang="fr-FR" dirty="0"/>
              <a:t>Le travail productif à l’école : problématique du décloisonnement travail manuel-travail intellectuel tout en amorçant un processus de participation de l’école à  sa prise en charge et à la croissance</a:t>
            </a:r>
          </a:p>
          <a:p>
            <a:r>
              <a:rPr lang="fr-FR" dirty="0"/>
              <a:t> La culture et le sport comme facteur d’éducation, de socialisation et à la construction d’une nation </a:t>
            </a:r>
          </a:p>
          <a:p>
            <a:r>
              <a:rPr lang="fr-FR" dirty="0"/>
              <a:t>Encadrement systématique par l’organisation et l’idéologie (variante de la théorie marxiste) du Parti unique.</a:t>
            </a:r>
          </a:p>
          <a:p>
            <a:pPr marL="0" indent="0">
              <a:buNone/>
            </a:pPr>
            <a:endParaRPr lang="fr-FR" dirty="0"/>
          </a:p>
          <a:p>
            <a:endParaRPr lang="fr-FR" dirty="0"/>
          </a:p>
          <a:p>
            <a:endParaRPr lang="fr-FR" dirty="0"/>
          </a:p>
          <a:p>
            <a:pPr marL="0" indent="0">
              <a:buNone/>
            </a:pPr>
            <a:endParaRPr lang="fr-FR" dirty="0"/>
          </a:p>
          <a:p>
            <a:endParaRPr lang="fr-FR" dirty="0"/>
          </a:p>
          <a:p>
            <a:endParaRPr lang="fr-FR" dirty="0"/>
          </a:p>
        </p:txBody>
      </p:sp>
    </p:spTree>
    <p:extLst>
      <p:ext uri="{BB962C8B-B14F-4D97-AF65-F5344CB8AC3E}">
        <p14:creationId xmlns:p14="http://schemas.microsoft.com/office/powerpoint/2010/main" val="42899879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D9471C5-5250-4364-9A37-FAEAF784C81C}"/>
              </a:ext>
            </a:extLst>
          </p:cNvPr>
          <p:cNvSpPr>
            <a:spLocks noGrp="1"/>
          </p:cNvSpPr>
          <p:nvPr>
            <p:ph type="title"/>
          </p:nvPr>
        </p:nvSpPr>
        <p:spPr>
          <a:xfrm>
            <a:off x="838200" y="365126"/>
            <a:ext cx="10515600" cy="745218"/>
          </a:xfrm>
        </p:spPr>
        <p:txBody>
          <a:bodyPr/>
          <a:lstStyle/>
          <a:p>
            <a:r>
              <a:rPr lang="fr-FR" dirty="0"/>
              <a:t>… A LA « REVOLUTION CULTURELLE »</a:t>
            </a:r>
          </a:p>
        </p:txBody>
      </p:sp>
      <p:sp>
        <p:nvSpPr>
          <p:cNvPr id="3" name="Espace réservé du contenu 2">
            <a:extLst>
              <a:ext uri="{FF2B5EF4-FFF2-40B4-BE49-F238E27FC236}">
                <a16:creationId xmlns:a16="http://schemas.microsoft.com/office/drawing/2014/main" id="{C4174263-E575-4F1B-B079-F0866C2A66B1}"/>
              </a:ext>
            </a:extLst>
          </p:cNvPr>
          <p:cNvSpPr>
            <a:spLocks noGrp="1"/>
          </p:cNvSpPr>
          <p:nvPr>
            <p:ph idx="1"/>
          </p:nvPr>
        </p:nvSpPr>
        <p:spPr>
          <a:xfrm>
            <a:off x="716902" y="1324947"/>
            <a:ext cx="10515600" cy="4963983"/>
          </a:xfrm>
        </p:spPr>
        <p:txBody>
          <a:bodyPr>
            <a:normAutofit fontScale="85000" lnSpcReduction="20000"/>
          </a:bodyPr>
          <a:lstStyle/>
          <a:p>
            <a:r>
              <a:rPr lang="fr-FR" dirty="0"/>
              <a:t>Renforcement de la place et du rôle de la production (dans une perspective plus « productiviste » et économique que pédagogique)</a:t>
            </a:r>
          </a:p>
          <a:p>
            <a:r>
              <a:rPr lang="fr-FR" dirty="0"/>
              <a:t>Du Collège d’Enseignement Rural (CER) aux  Fermes Agro-Pastorales d’Arrondissement et aux Facultés d’Agronomie : « collectiviser » et « moderniser» le développement agricole en utilisant le levier de l’éducation </a:t>
            </a:r>
          </a:p>
          <a:p>
            <a:r>
              <a:rPr lang="fr-FR" dirty="0"/>
              <a:t>Les 8 langues nationales comme langue d’enseignement jusqu’au collège (9</a:t>
            </a:r>
            <a:r>
              <a:rPr lang="fr-FR" baseline="30000" dirty="0"/>
              <a:t>ème</a:t>
            </a:r>
            <a:r>
              <a:rPr lang="fr-FR" dirty="0"/>
              <a:t> année) – hisser ces langues au statut de langue d’appropriation de la science et de la technique, d’où un accent mis sur l’enseignement de la linguistique à l’enseignement supérieur. </a:t>
            </a:r>
          </a:p>
          <a:p>
            <a:r>
              <a:rPr lang="fr-FR" dirty="0"/>
              <a:t>Renforcement de « la ligne de masse » et critique de  « la ligne d’élite », y compris dans le domaine scientifique</a:t>
            </a:r>
          </a:p>
          <a:p>
            <a:r>
              <a:rPr lang="fr-FR" dirty="0"/>
              <a:t>Le Conseil d’Administration (C.A.) comme école de démocratie participative à la base</a:t>
            </a:r>
          </a:p>
          <a:p>
            <a:endParaRPr lang="fr-FR" dirty="0"/>
          </a:p>
          <a:p>
            <a:pPr marL="0" indent="0">
              <a:buNone/>
            </a:pPr>
            <a:r>
              <a:rPr lang="fr-FR" dirty="0"/>
              <a:t>Déjà problématiques récurrentes de la baisse de la qualité de l’enseignement. </a:t>
            </a:r>
          </a:p>
        </p:txBody>
      </p:sp>
    </p:spTree>
    <p:extLst>
      <p:ext uri="{BB962C8B-B14F-4D97-AF65-F5344CB8AC3E}">
        <p14:creationId xmlns:p14="http://schemas.microsoft.com/office/powerpoint/2010/main" val="28597047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3574C34-AFAA-457E-8DA9-C86A13A2825C}"/>
              </a:ext>
            </a:extLst>
          </p:cNvPr>
          <p:cNvSpPr>
            <a:spLocks noGrp="1"/>
          </p:cNvSpPr>
          <p:nvPr>
            <p:ph type="title"/>
          </p:nvPr>
        </p:nvSpPr>
        <p:spPr>
          <a:xfrm>
            <a:off x="838200" y="365126"/>
            <a:ext cx="10515600" cy="717226"/>
          </a:xfrm>
        </p:spPr>
        <p:txBody>
          <a:bodyPr/>
          <a:lstStyle/>
          <a:p>
            <a:pPr algn="ctr"/>
            <a:r>
              <a:rPr lang="fr-FR" dirty="0"/>
              <a:t>PRIMAUTE DES SCIENCES ET TECHNIQUES</a:t>
            </a:r>
          </a:p>
        </p:txBody>
      </p:sp>
      <p:sp>
        <p:nvSpPr>
          <p:cNvPr id="3" name="Espace réservé du contenu 2">
            <a:extLst>
              <a:ext uri="{FF2B5EF4-FFF2-40B4-BE49-F238E27FC236}">
                <a16:creationId xmlns:a16="http://schemas.microsoft.com/office/drawing/2014/main" id="{9F9F92AF-8AC5-4E8A-AA68-3E2CB471B640}"/>
              </a:ext>
            </a:extLst>
          </p:cNvPr>
          <p:cNvSpPr>
            <a:spLocks noGrp="1"/>
          </p:cNvSpPr>
          <p:nvPr>
            <p:ph idx="1"/>
          </p:nvPr>
        </p:nvSpPr>
        <p:spPr>
          <a:xfrm>
            <a:off x="838200" y="1184988"/>
            <a:ext cx="10515600" cy="4991975"/>
          </a:xfrm>
        </p:spPr>
        <p:txBody>
          <a:bodyPr>
            <a:normAutofit fontScale="70000" lnSpcReduction="20000"/>
          </a:bodyPr>
          <a:lstStyle/>
          <a:p>
            <a:r>
              <a:rPr lang="fr-FR" dirty="0"/>
              <a:t>Primat  des mathématiques et des sciences exactes sur les sciences sociales et les lettres. Introduction de l’Economie Politique (marxiste) et introduction à la psychanalyse au lycée. : différence radicales avec les universités du monde africain francophone de l’époque. </a:t>
            </a:r>
          </a:p>
          <a:p>
            <a:r>
              <a:rPr lang="fr-FR" dirty="0"/>
              <a:t>La forte présence des mathématiques (et des autres sciences) même dans les options « sciences sociales » du lycée : au bac coefficient 10 pour les math, 8 pour la physique et la biologie, 6 pour la chimie. Professeurs de haut niveau provenant  de l’Académie des Sciences de l’URSS.</a:t>
            </a:r>
          </a:p>
          <a:p>
            <a:r>
              <a:rPr lang="fr-FR" dirty="0"/>
              <a:t>Option pour les mathématiques « modernes » (théorie des ensembles) en lieu et place de la géométrie euclidienne  dès le début des années 1960. Calcul différentiel et intégrales au lycée, enseignés par des professeurs russes dont les manuels étaient demandés en occident ! </a:t>
            </a:r>
          </a:p>
          <a:p>
            <a:r>
              <a:rPr lang="fr-FR" dirty="0"/>
              <a:t>Mise en place de binaires basées sur les mathématiques   : économie/math, linguistique/math, géographie/math</a:t>
            </a:r>
          </a:p>
          <a:p>
            <a:r>
              <a:rPr lang="fr-FR" dirty="0"/>
              <a:t>L’Institut Polytechnique Gamal Abdel Nasser  sur le modèle de l’Institut Polytechnique de Zurich 1</a:t>
            </a:r>
            <a:r>
              <a:rPr lang="fr-FR" baseline="30000" dirty="0"/>
              <a:t>er</a:t>
            </a:r>
            <a:r>
              <a:rPr lang="fr-FR" dirty="0"/>
              <a:t> administrateur: un diplômé de l’X de France.  Prévu pour 1500 étudiants. Concentration sur les sciences de l’ingénieur : électricité et électronique, mines, génie-civil, mécanique etc.   En 1963/64 : 124 étudiants, dont 10 en propédeutique lettres, 60 en propédeutique sciences, 6 en 1</a:t>
            </a:r>
            <a:r>
              <a:rPr lang="fr-FR" baseline="30000" dirty="0"/>
              <a:t>ère</a:t>
            </a:r>
            <a:r>
              <a:rPr lang="fr-FR" dirty="0"/>
              <a:t> A Lettres, 8 en 1</a:t>
            </a:r>
            <a:r>
              <a:rPr lang="fr-FR" baseline="30000" dirty="0"/>
              <a:t>ère</a:t>
            </a:r>
            <a:r>
              <a:rPr lang="fr-FR" dirty="0"/>
              <a:t> A sciences et 40 en 1</a:t>
            </a:r>
            <a:r>
              <a:rPr lang="fr-FR" baseline="30000" dirty="0"/>
              <a:t>ère</a:t>
            </a:r>
            <a:r>
              <a:rPr lang="fr-FR" dirty="0"/>
              <a:t> A sciences de l’ingénieur.</a:t>
            </a:r>
          </a:p>
          <a:p>
            <a:r>
              <a:rPr lang="fr-FR" dirty="0"/>
              <a:t>Mise en place progressive (les années 70) d’instituts supérieurs de recherche et de formation et de centres de recherche dans des domaines clés du développement national : agriculture, élevage, océanographie, biologie appliquée (</a:t>
            </a:r>
            <a:r>
              <a:rPr lang="fr-FR" dirty="0" err="1"/>
              <a:t>Pastoria</a:t>
            </a:r>
            <a:r>
              <a:rPr lang="fr-FR" dirty="0"/>
              <a:t>), plantes médicinales, agronomie etc.</a:t>
            </a:r>
          </a:p>
          <a:p>
            <a:endParaRPr lang="fr-FR" dirty="0"/>
          </a:p>
        </p:txBody>
      </p:sp>
    </p:spTree>
    <p:extLst>
      <p:ext uri="{BB962C8B-B14F-4D97-AF65-F5344CB8AC3E}">
        <p14:creationId xmlns:p14="http://schemas.microsoft.com/office/powerpoint/2010/main" val="3209538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2B5863C-3100-44B6-9532-8DA38F402021}"/>
              </a:ext>
            </a:extLst>
          </p:cNvPr>
          <p:cNvSpPr>
            <a:spLocks noGrp="1"/>
          </p:cNvSpPr>
          <p:nvPr>
            <p:ph type="title"/>
          </p:nvPr>
        </p:nvSpPr>
        <p:spPr>
          <a:xfrm>
            <a:off x="838200" y="365125"/>
            <a:ext cx="10515600" cy="1034467"/>
          </a:xfrm>
        </p:spPr>
        <p:txBody>
          <a:bodyPr>
            <a:normAutofit fontScale="90000"/>
          </a:bodyPr>
          <a:lstStyle/>
          <a:p>
            <a:pPr algn="ctr"/>
            <a:r>
              <a:rPr lang="fr-FR" dirty="0"/>
              <a:t>POURQUOI L’ETINCELLE N’A-T- ELLE PAS MIS LE FEU A LA PLAINE ? </a:t>
            </a:r>
          </a:p>
        </p:txBody>
      </p:sp>
      <p:sp>
        <p:nvSpPr>
          <p:cNvPr id="3" name="Espace réservé du contenu 2">
            <a:extLst>
              <a:ext uri="{FF2B5EF4-FFF2-40B4-BE49-F238E27FC236}">
                <a16:creationId xmlns:a16="http://schemas.microsoft.com/office/drawing/2014/main" id="{01388738-8C2E-4F03-AF5A-A0D7F0D0BB9C}"/>
              </a:ext>
            </a:extLst>
          </p:cNvPr>
          <p:cNvSpPr>
            <a:spLocks noGrp="1"/>
          </p:cNvSpPr>
          <p:nvPr>
            <p:ph idx="1"/>
          </p:nvPr>
        </p:nvSpPr>
        <p:spPr>
          <a:xfrm>
            <a:off x="838200" y="1586204"/>
            <a:ext cx="10515600" cy="4749281"/>
          </a:xfrm>
        </p:spPr>
        <p:txBody>
          <a:bodyPr>
            <a:normAutofit fontScale="70000" lnSpcReduction="20000"/>
          </a:bodyPr>
          <a:lstStyle/>
          <a:p>
            <a:pPr marL="0" indent="0">
              <a:buNone/>
            </a:pPr>
            <a:r>
              <a:rPr lang="fr-FR" dirty="0"/>
              <a:t>Mais il n’</a:t>
            </a:r>
            <a:r>
              <a:rPr lang="fr-FR" dirty="0" err="1"/>
              <a:t>ya</a:t>
            </a:r>
            <a:r>
              <a:rPr lang="fr-FR" dirty="0"/>
              <a:t> pas eu véritablement diffusion de masse d’innovations technologiques et bouleversement des modes de production dans le monde du travail, rural  en particulier (plus de 85 % de la population).</a:t>
            </a:r>
          </a:p>
          <a:p>
            <a:pPr marL="0" indent="0">
              <a:buNone/>
            </a:pPr>
            <a:r>
              <a:rPr lang="fr-FR" dirty="0"/>
              <a:t>Pistes de recherche des causes profondes :</a:t>
            </a:r>
          </a:p>
          <a:p>
            <a:r>
              <a:rPr lang="fr-FR" dirty="0"/>
              <a:t>Le taux élevé d’analphabétisme : une élite isolée des populations</a:t>
            </a:r>
          </a:p>
          <a:p>
            <a:r>
              <a:rPr lang="fr-FR" dirty="0"/>
              <a:t>Une langue étrangère comme langue d’appropriation et de diffusion de la science et de la technique</a:t>
            </a:r>
          </a:p>
          <a:p>
            <a:r>
              <a:rPr lang="fr-FR" dirty="0"/>
              <a:t>La faiblesse de la base industrielle de l’agriculture, l’artisanat, les industries et les services. Difficultés économiques grandissantes au fur et à mesure des faiblesses de la voie non capitaliste de développement</a:t>
            </a:r>
          </a:p>
          <a:p>
            <a:r>
              <a:rPr lang="fr-FR" dirty="0"/>
              <a:t>Le dualisme sociologique et économique au détriment du monde rural (dominant démographiquement)</a:t>
            </a:r>
          </a:p>
          <a:p>
            <a:r>
              <a:rPr lang="fr-FR" dirty="0"/>
              <a:t>La coexistence (parfois conflictuelle) entre conception « scientifique » du monde et conceptions du monde et pratiques culturelles des communautés – effets sur l’enseignement des sciences</a:t>
            </a:r>
          </a:p>
          <a:p>
            <a:r>
              <a:rPr lang="fr-FR" dirty="0"/>
              <a:t>La méconnaissance ou la marginalisation des savoirs « locaux » des communautés</a:t>
            </a:r>
          </a:p>
          <a:p>
            <a:r>
              <a:rPr lang="fr-FR" dirty="0"/>
              <a:t>La bureaucratisation progressive et la perte de l’élan « productiviste »</a:t>
            </a:r>
          </a:p>
          <a:p>
            <a:endParaRPr lang="fr-FR" dirty="0"/>
          </a:p>
        </p:txBody>
      </p:sp>
    </p:spTree>
    <p:extLst>
      <p:ext uri="{BB962C8B-B14F-4D97-AF65-F5344CB8AC3E}">
        <p14:creationId xmlns:p14="http://schemas.microsoft.com/office/powerpoint/2010/main" val="20387138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4D4CC33-3783-4F0E-9833-DDEA772DC942}"/>
              </a:ext>
            </a:extLst>
          </p:cNvPr>
          <p:cNvSpPr>
            <a:spLocks noGrp="1"/>
          </p:cNvSpPr>
          <p:nvPr>
            <p:ph type="title"/>
          </p:nvPr>
        </p:nvSpPr>
        <p:spPr>
          <a:xfrm>
            <a:off x="838200" y="365125"/>
            <a:ext cx="10515600" cy="642581"/>
          </a:xfrm>
        </p:spPr>
        <p:txBody>
          <a:bodyPr>
            <a:normAutofit fontScale="90000"/>
          </a:bodyPr>
          <a:lstStyle/>
          <a:p>
            <a:pPr algn="ctr"/>
            <a:r>
              <a:rPr lang="fr-FR" sz="3600" dirty="0"/>
              <a:t> A PARTIR DE 1984 : LE MARCHE LIBERAL AUX POSTE DE COMMANDE</a:t>
            </a:r>
          </a:p>
        </p:txBody>
      </p:sp>
      <p:sp>
        <p:nvSpPr>
          <p:cNvPr id="3" name="Espace réservé du contenu 2">
            <a:extLst>
              <a:ext uri="{FF2B5EF4-FFF2-40B4-BE49-F238E27FC236}">
                <a16:creationId xmlns:a16="http://schemas.microsoft.com/office/drawing/2014/main" id="{1D77D81B-43E0-4526-B3D1-5F6FFB8C3ACE}"/>
              </a:ext>
            </a:extLst>
          </p:cNvPr>
          <p:cNvSpPr>
            <a:spLocks noGrp="1"/>
          </p:cNvSpPr>
          <p:nvPr>
            <p:ph idx="1"/>
          </p:nvPr>
        </p:nvSpPr>
        <p:spPr>
          <a:xfrm>
            <a:off x="838199" y="1129003"/>
            <a:ext cx="10703767" cy="5363871"/>
          </a:xfrm>
        </p:spPr>
        <p:txBody>
          <a:bodyPr>
            <a:normAutofit fontScale="85000" lnSpcReduction="20000"/>
          </a:bodyPr>
          <a:lstStyle/>
          <a:p>
            <a:r>
              <a:rPr lang="fr-FR" dirty="0"/>
              <a:t>Ruptures brutales à partir de 1984 : option pour (l’ultra) libéralisme. Le marché est le moteur, la rentabilité (interne et à court terme) le critère le plus déterminant des choix. Désengagement de l’Etat (Programmes d’ajustement structurel, FMI et PTF).</a:t>
            </a:r>
          </a:p>
          <a:p>
            <a:r>
              <a:rPr lang="fr-FR" dirty="0"/>
              <a:t>Croissance macro-économique en l’absence de transformations en profondeur des modes de production, des structures socio-économiques et socio-culturelles </a:t>
            </a:r>
          </a:p>
          <a:p>
            <a:r>
              <a:rPr lang="fr-FR" dirty="0"/>
              <a:t>« former pour l’emploi ». Désaffection pour l’enseignement des sciences et prédominance des formations en gestion, banques, assurances, droit, lettres </a:t>
            </a:r>
            <a:r>
              <a:rPr lang="fr-FR" dirty="0">
                <a:solidFill>
                  <a:srgbClr val="FF0000"/>
                </a:solidFill>
              </a:rPr>
              <a:t>(chiffres sur l’évolution des diplômés par option)</a:t>
            </a:r>
          </a:p>
          <a:p>
            <a:r>
              <a:rPr lang="fr-FR" dirty="0"/>
              <a:t>Vision utilitariste de la science – Primat de la technologie et de l’expertise importées sur la recherche et l’innovation endogènes.</a:t>
            </a:r>
          </a:p>
          <a:p>
            <a:r>
              <a:rPr lang="fr-FR" dirty="0"/>
              <a:t>Quasi-abandon des programmes de recherche et des subventions  accordées aux instituts et centres de recherche </a:t>
            </a:r>
            <a:r>
              <a:rPr lang="fr-FR" dirty="0">
                <a:solidFill>
                  <a:srgbClr val="FF0000"/>
                </a:solidFill>
              </a:rPr>
              <a:t>(chiffres sur l’évolution des financements)</a:t>
            </a:r>
            <a:r>
              <a:rPr lang="fr-FR" dirty="0"/>
              <a:t> au profit des « projets » sur le terrain ciblant « le marché » , extérieur en priorité (OMC)</a:t>
            </a:r>
          </a:p>
          <a:p>
            <a:r>
              <a:rPr lang="fr-FR" dirty="0"/>
              <a:t>Prolifération du jeune diplômé sans emploi. Limites des programmes d’insertion et d’autonomisation des jeunes. Emigration légale ou clandestine.</a:t>
            </a:r>
          </a:p>
          <a:p>
            <a:endParaRPr lang="fr-FR" dirty="0"/>
          </a:p>
          <a:p>
            <a:endParaRPr lang="fr-FR" dirty="0"/>
          </a:p>
          <a:p>
            <a:pPr marL="0" indent="0">
              <a:buNone/>
            </a:pPr>
            <a:endParaRPr lang="fr-FR" dirty="0">
              <a:solidFill>
                <a:srgbClr val="FF0000"/>
              </a:solidFill>
            </a:endParaRPr>
          </a:p>
        </p:txBody>
      </p:sp>
    </p:spTree>
    <p:extLst>
      <p:ext uri="{BB962C8B-B14F-4D97-AF65-F5344CB8AC3E}">
        <p14:creationId xmlns:p14="http://schemas.microsoft.com/office/powerpoint/2010/main" val="20783193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174C49F-28CB-441C-90FC-0CEC5AE8F11D}"/>
              </a:ext>
            </a:extLst>
          </p:cNvPr>
          <p:cNvSpPr>
            <a:spLocks noGrp="1"/>
          </p:cNvSpPr>
          <p:nvPr>
            <p:ph type="title"/>
          </p:nvPr>
        </p:nvSpPr>
        <p:spPr>
          <a:xfrm>
            <a:off x="838200" y="365125"/>
            <a:ext cx="10515600" cy="857185"/>
          </a:xfrm>
        </p:spPr>
        <p:txBody>
          <a:bodyPr>
            <a:normAutofit/>
          </a:bodyPr>
          <a:lstStyle/>
          <a:p>
            <a:r>
              <a:rPr lang="fr-FR" sz="3600" b="1" dirty="0"/>
              <a:t>POURSUIVRE LA REFLEXION ET LES PRATIQUES POUR…  </a:t>
            </a:r>
          </a:p>
        </p:txBody>
      </p:sp>
      <p:sp>
        <p:nvSpPr>
          <p:cNvPr id="3" name="Espace réservé du contenu 2">
            <a:extLst>
              <a:ext uri="{FF2B5EF4-FFF2-40B4-BE49-F238E27FC236}">
                <a16:creationId xmlns:a16="http://schemas.microsoft.com/office/drawing/2014/main" id="{C03398AD-83F3-40AD-9198-82266FF0AAB1}"/>
              </a:ext>
            </a:extLst>
          </p:cNvPr>
          <p:cNvSpPr>
            <a:spLocks noGrp="1"/>
          </p:cNvSpPr>
          <p:nvPr>
            <p:ph idx="1"/>
          </p:nvPr>
        </p:nvSpPr>
        <p:spPr>
          <a:xfrm>
            <a:off x="838200" y="1343608"/>
            <a:ext cx="10515600" cy="5001208"/>
          </a:xfrm>
        </p:spPr>
        <p:txBody>
          <a:bodyPr>
            <a:normAutofit fontScale="85000" lnSpcReduction="20000"/>
          </a:bodyPr>
          <a:lstStyle/>
          <a:p>
            <a:r>
              <a:rPr lang="fr-FR" dirty="0"/>
              <a:t>Capitaliser l’expérience historique et l’inscrire dans la durée d’une politique de développement construite sur un socle « technologie et science »</a:t>
            </a:r>
          </a:p>
          <a:p>
            <a:r>
              <a:rPr lang="fr-FR" dirty="0"/>
              <a:t>Incruster le développement technologique et l’innovation dans les dynamiques de leur environnement économique, social et culturel pour promouvoir une culture scientifique dans et par l’éducation</a:t>
            </a:r>
          </a:p>
          <a:p>
            <a:r>
              <a:rPr lang="fr-FR" dirty="0"/>
              <a:t>Eduquer pour l’innovation et la recherche. Renouer avec le positivisme. </a:t>
            </a:r>
          </a:p>
          <a:p>
            <a:r>
              <a:rPr lang="fr-FR" dirty="0"/>
              <a:t>Former, encourager et organiser une élite scientifique et technique au-dessus et au-delà de la bureaucratie administrative</a:t>
            </a:r>
          </a:p>
          <a:p>
            <a:r>
              <a:rPr lang="fr-FR" dirty="0"/>
              <a:t>S’arrimer au monde du travail.</a:t>
            </a:r>
          </a:p>
          <a:p>
            <a:r>
              <a:rPr lang="fr-FR" dirty="0"/>
              <a:t>Intégrer, pour des fécondations réciproques, savoirs et technologies locaux et  savoirs et technologies importés </a:t>
            </a:r>
          </a:p>
          <a:p>
            <a:r>
              <a:rPr lang="fr-FR" dirty="0"/>
              <a:t>Tenir compte des différences de conception  du monde et de la nature entre sciences et pratiques positivistes (?) d’une part et d’autre part culture et pratiques des communautés traditionnelles</a:t>
            </a:r>
          </a:p>
          <a:p>
            <a:r>
              <a:rPr lang="fr-FR" dirty="0"/>
              <a:t>« Penser global, agir local. » Accepter les processus chaotiques.</a:t>
            </a:r>
          </a:p>
          <a:p>
            <a:endParaRPr lang="fr-FR" dirty="0"/>
          </a:p>
          <a:p>
            <a:endParaRPr lang="fr-FR" dirty="0"/>
          </a:p>
          <a:p>
            <a:endParaRPr lang="fr-FR" dirty="0"/>
          </a:p>
          <a:p>
            <a:endParaRPr lang="fr-FR" dirty="0"/>
          </a:p>
        </p:txBody>
      </p:sp>
    </p:spTree>
    <p:extLst>
      <p:ext uri="{BB962C8B-B14F-4D97-AF65-F5344CB8AC3E}">
        <p14:creationId xmlns:p14="http://schemas.microsoft.com/office/powerpoint/2010/main" val="2738055562"/>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4763</TotalTime>
  <Words>565</Words>
  <Application>Microsoft Office PowerPoint</Application>
  <PresentationFormat>Grand écran</PresentationFormat>
  <Paragraphs>70</Paragraphs>
  <Slides>9</Slides>
  <Notes>0</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9</vt:i4>
      </vt:variant>
    </vt:vector>
  </HeadingPairs>
  <TitlesOfParts>
    <vt:vector size="13" baseType="lpstr">
      <vt:lpstr>Arial</vt:lpstr>
      <vt:lpstr>Calibri</vt:lpstr>
      <vt:lpstr>Calibri Light</vt:lpstr>
      <vt:lpstr>Thème Office</vt:lpstr>
      <vt:lpstr>DU PROMETHEE NOIR AU JEUNE DIPLÔME SANS EMPLOI</vt:lpstr>
      <vt:lpstr>QUESTIONNEMENTS DE L’ACTEUR DE DEVELOPPEMENT</vt:lpstr>
      <vt:lpstr>1ère phase : « LES FEUX DE LA SCIENCE JUSQUE DANS LA CASE DU PAYSAN »</vt:lpstr>
      <vt:lpstr>DES REFORMES …</vt:lpstr>
      <vt:lpstr>… A LA « REVOLUTION CULTURELLE »</vt:lpstr>
      <vt:lpstr>PRIMAUTE DES SCIENCES ET TECHNIQUES</vt:lpstr>
      <vt:lpstr>POURQUOI L’ETINCELLE N’A-T- ELLE PAS MIS LE FEU A LA PLAINE ? </vt:lpstr>
      <vt:lpstr> A PARTIR DE 1984 : LE MARCHE LIBERAL AUX POSTE DE COMMANDE</vt:lpstr>
      <vt:lpstr>POURSUIVRE LA REFLEXION ET LES PRATIQUES POUR…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DU PROMETHEE NOIR AU JEUNE DIPLÔME SANS EMPLOI</dc:title>
  <dc:creator>Utilisateur</dc:creator>
  <cp:lastModifiedBy>Marie Gasquet</cp:lastModifiedBy>
  <cp:revision>54</cp:revision>
  <dcterms:created xsi:type="dcterms:W3CDTF">2022-04-11T15:58:05Z</dcterms:created>
  <dcterms:modified xsi:type="dcterms:W3CDTF">2022-04-19T10:08:49Z</dcterms:modified>
</cp:coreProperties>
</file>